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4" r:id="rId6"/>
    <p:sldId id="265" r:id="rId7"/>
    <p:sldId id="266" r:id="rId8"/>
    <p:sldId id="267" r:id="rId9"/>
    <p:sldId id="277" r:id="rId10"/>
    <p:sldId id="268" r:id="rId11"/>
    <p:sldId id="291" r:id="rId12"/>
    <p:sldId id="290" r:id="rId13"/>
    <p:sldId id="276" r:id="rId14"/>
    <p:sldId id="278" r:id="rId15"/>
    <p:sldId id="269" r:id="rId16"/>
    <p:sldId id="270" r:id="rId17"/>
    <p:sldId id="274" r:id="rId18"/>
    <p:sldId id="279" r:id="rId19"/>
    <p:sldId id="280" r:id="rId20"/>
    <p:sldId id="281" r:id="rId21"/>
    <p:sldId id="282" r:id="rId22"/>
    <p:sldId id="286" r:id="rId23"/>
    <p:sldId id="287" r:id="rId24"/>
    <p:sldId id="288" r:id="rId25"/>
    <p:sldId id="283" r:id="rId26"/>
    <p:sldId id="284" r:id="rId27"/>
    <p:sldId id="285" r:id="rId28"/>
    <p:sldId id="28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558F3A-9363-4271-B102-177D05593582}" type="datetimeFigureOut">
              <a:rPr lang="en-US" smtClean="0"/>
              <a:t>10/14/2015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4EE56-7BF5-4623-B496-70193B3E0646}" type="slidenum">
              <a:rPr lang="en-US" smtClean="0"/>
              <a:t>‹#›</a:t>
            </a:fld>
            <a:endParaRPr lang="en-US"/>
          </a:p>
        </p:txBody>
      </p:sp>
    </p:spTree>
    <p:extLst>
      <p:ext uri="{BB962C8B-B14F-4D97-AF65-F5344CB8AC3E}">
        <p14:creationId xmlns:p14="http://schemas.microsoft.com/office/powerpoint/2010/main" val="2435183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558F3A-9363-4271-B102-177D05593582}" type="datetimeFigureOut">
              <a:rPr lang="en-US" smtClean="0"/>
              <a:t>10/14/2015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4EE56-7BF5-4623-B496-70193B3E0646}" type="slidenum">
              <a:rPr lang="en-US" smtClean="0"/>
              <a:t>‹#›</a:t>
            </a:fld>
            <a:endParaRPr lang="en-US"/>
          </a:p>
        </p:txBody>
      </p:sp>
    </p:spTree>
    <p:extLst>
      <p:ext uri="{BB962C8B-B14F-4D97-AF65-F5344CB8AC3E}">
        <p14:creationId xmlns:p14="http://schemas.microsoft.com/office/powerpoint/2010/main" val="1145779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558F3A-9363-4271-B102-177D05593582}" type="datetimeFigureOut">
              <a:rPr lang="en-US" smtClean="0"/>
              <a:t>10/14/2015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4EE56-7BF5-4623-B496-70193B3E0646}" type="slidenum">
              <a:rPr lang="en-US" smtClean="0"/>
              <a:t>‹#›</a:t>
            </a:fld>
            <a:endParaRPr lang="en-US"/>
          </a:p>
        </p:txBody>
      </p:sp>
    </p:spTree>
    <p:extLst>
      <p:ext uri="{BB962C8B-B14F-4D97-AF65-F5344CB8AC3E}">
        <p14:creationId xmlns:p14="http://schemas.microsoft.com/office/powerpoint/2010/main" val="3299467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558F3A-9363-4271-B102-177D05593582}" type="datetimeFigureOut">
              <a:rPr lang="en-US" smtClean="0"/>
              <a:t>10/14/2015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4EE56-7BF5-4623-B496-70193B3E0646}" type="slidenum">
              <a:rPr lang="en-US" smtClean="0"/>
              <a:t>‹#›</a:t>
            </a:fld>
            <a:endParaRPr lang="en-US"/>
          </a:p>
        </p:txBody>
      </p:sp>
    </p:spTree>
    <p:extLst>
      <p:ext uri="{BB962C8B-B14F-4D97-AF65-F5344CB8AC3E}">
        <p14:creationId xmlns:p14="http://schemas.microsoft.com/office/powerpoint/2010/main" val="3564220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558F3A-9363-4271-B102-177D05593582}" type="datetimeFigureOut">
              <a:rPr lang="en-US" smtClean="0"/>
              <a:t>10/14/2015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4EE56-7BF5-4623-B496-70193B3E0646}" type="slidenum">
              <a:rPr lang="en-US" smtClean="0"/>
              <a:t>‹#›</a:t>
            </a:fld>
            <a:endParaRPr lang="en-US"/>
          </a:p>
        </p:txBody>
      </p:sp>
    </p:spTree>
    <p:extLst>
      <p:ext uri="{BB962C8B-B14F-4D97-AF65-F5344CB8AC3E}">
        <p14:creationId xmlns:p14="http://schemas.microsoft.com/office/powerpoint/2010/main" val="3358048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558F3A-9363-4271-B102-177D05593582}" type="datetimeFigureOut">
              <a:rPr lang="en-US" smtClean="0"/>
              <a:t>10/14/2015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E4EE56-7BF5-4623-B496-70193B3E0646}" type="slidenum">
              <a:rPr lang="en-US" smtClean="0"/>
              <a:t>‹#›</a:t>
            </a:fld>
            <a:endParaRPr lang="en-US"/>
          </a:p>
        </p:txBody>
      </p:sp>
    </p:spTree>
    <p:extLst>
      <p:ext uri="{BB962C8B-B14F-4D97-AF65-F5344CB8AC3E}">
        <p14:creationId xmlns:p14="http://schemas.microsoft.com/office/powerpoint/2010/main" val="4213798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558F3A-9363-4271-B102-177D05593582}" type="datetimeFigureOut">
              <a:rPr lang="en-US" smtClean="0"/>
              <a:t>10/14/2015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E4EE56-7BF5-4623-B496-70193B3E0646}" type="slidenum">
              <a:rPr lang="en-US" smtClean="0"/>
              <a:t>‹#›</a:t>
            </a:fld>
            <a:endParaRPr lang="en-US"/>
          </a:p>
        </p:txBody>
      </p:sp>
    </p:spTree>
    <p:extLst>
      <p:ext uri="{BB962C8B-B14F-4D97-AF65-F5344CB8AC3E}">
        <p14:creationId xmlns:p14="http://schemas.microsoft.com/office/powerpoint/2010/main" val="4095416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558F3A-9363-4271-B102-177D05593582}" type="datetimeFigureOut">
              <a:rPr lang="en-US" smtClean="0"/>
              <a:t>10/14/2015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E4EE56-7BF5-4623-B496-70193B3E0646}" type="slidenum">
              <a:rPr lang="en-US" smtClean="0"/>
              <a:t>‹#›</a:t>
            </a:fld>
            <a:endParaRPr lang="en-US"/>
          </a:p>
        </p:txBody>
      </p:sp>
    </p:spTree>
    <p:extLst>
      <p:ext uri="{BB962C8B-B14F-4D97-AF65-F5344CB8AC3E}">
        <p14:creationId xmlns:p14="http://schemas.microsoft.com/office/powerpoint/2010/main" val="278851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558F3A-9363-4271-B102-177D05593582}" type="datetimeFigureOut">
              <a:rPr lang="en-US" smtClean="0"/>
              <a:t>10/14/2015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E4EE56-7BF5-4623-B496-70193B3E0646}" type="slidenum">
              <a:rPr lang="en-US" smtClean="0"/>
              <a:t>‹#›</a:t>
            </a:fld>
            <a:endParaRPr lang="en-US"/>
          </a:p>
        </p:txBody>
      </p:sp>
    </p:spTree>
    <p:extLst>
      <p:ext uri="{BB962C8B-B14F-4D97-AF65-F5344CB8AC3E}">
        <p14:creationId xmlns:p14="http://schemas.microsoft.com/office/powerpoint/2010/main" val="475440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558F3A-9363-4271-B102-177D05593582}" type="datetimeFigureOut">
              <a:rPr lang="en-US" smtClean="0"/>
              <a:t>10/14/2015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E4EE56-7BF5-4623-B496-70193B3E0646}" type="slidenum">
              <a:rPr lang="en-US" smtClean="0"/>
              <a:t>‹#›</a:t>
            </a:fld>
            <a:endParaRPr lang="en-US"/>
          </a:p>
        </p:txBody>
      </p:sp>
    </p:spTree>
    <p:extLst>
      <p:ext uri="{BB962C8B-B14F-4D97-AF65-F5344CB8AC3E}">
        <p14:creationId xmlns:p14="http://schemas.microsoft.com/office/powerpoint/2010/main" val="1643212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558F3A-9363-4271-B102-177D05593582}" type="datetimeFigureOut">
              <a:rPr lang="en-US" smtClean="0"/>
              <a:t>10/14/2015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E4EE56-7BF5-4623-B496-70193B3E0646}" type="slidenum">
              <a:rPr lang="en-US" smtClean="0"/>
              <a:t>‹#›</a:t>
            </a:fld>
            <a:endParaRPr lang="en-US"/>
          </a:p>
        </p:txBody>
      </p:sp>
    </p:spTree>
    <p:extLst>
      <p:ext uri="{BB962C8B-B14F-4D97-AF65-F5344CB8AC3E}">
        <p14:creationId xmlns:p14="http://schemas.microsoft.com/office/powerpoint/2010/main" val="1673077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558F3A-9363-4271-B102-177D05593582}" type="datetimeFigureOut">
              <a:rPr lang="en-US" smtClean="0"/>
              <a:t>10/14/2015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E4EE56-7BF5-4623-B496-70193B3E0646}" type="slidenum">
              <a:rPr lang="en-US" smtClean="0"/>
              <a:t>‹#›</a:t>
            </a:fld>
            <a:endParaRPr lang="en-US"/>
          </a:p>
        </p:txBody>
      </p:sp>
    </p:spTree>
    <p:extLst>
      <p:ext uri="{BB962C8B-B14F-4D97-AF65-F5344CB8AC3E}">
        <p14:creationId xmlns:p14="http://schemas.microsoft.com/office/powerpoint/2010/main" val="2667892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GIF"/><Relationship Id="rId1" Type="http://schemas.openxmlformats.org/officeDocument/2006/relationships/slideLayout" Target="../slideLayouts/slideLayout7.xml"/><Relationship Id="rId4" Type="http://schemas.openxmlformats.org/officeDocument/2006/relationships/hyperlink" Target="https://en.wikipedia.org/wiki/Collagen"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53917" y="0"/>
            <a:ext cx="10398431" cy="6888252"/>
          </a:xfrm>
          <a:prstGeom prst="rect">
            <a:avLst/>
          </a:prstGeom>
        </p:spPr>
      </p:pic>
      <p:sp>
        <p:nvSpPr>
          <p:cNvPr id="5" name="TextBox 4"/>
          <p:cNvSpPr txBox="1"/>
          <p:nvPr/>
        </p:nvSpPr>
        <p:spPr>
          <a:xfrm>
            <a:off x="1442434" y="566415"/>
            <a:ext cx="8551572" cy="5755422"/>
          </a:xfrm>
          <a:prstGeom prst="rect">
            <a:avLst/>
          </a:prstGeom>
          <a:noFill/>
        </p:spPr>
        <p:txBody>
          <a:bodyPr wrap="square" rtlCol="0">
            <a:spAutoFit/>
          </a:bodyPr>
          <a:lstStyle/>
          <a:p>
            <a:pPr algn="ctr"/>
            <a:r>
              <a:rPr lang="en-US" sz="7200" b="1" dirty="0" smtClean="0">
                <a:latin typeface="MV Boli" panose="02000500030200090000" pitchFamily="2" charset="0"/>
                <a:cs typeface="MV Boli" panose="02000500030200090000" pitchFamily="2" charset="0"/>
              </a:rPr>
              <a:t>Conformational</a:t>
            </a:r>
          </a:p>
          <a:p>
            <a:pPr algn="ctr"/>
            <a:r>
              <a:rPr lang="en-US" sz="7200" b="1" dirty="0" smtClean="0">
                <a:latin typeface="MV Boli" panose="02000500030200090000" pitchFamily="2" charset="0"/>
                <a:cs typeface="MV Boli" panose="02000500030200090000" pitchFamily="2" charset="0"/>
              </a:rPr>
              <a:t>ENTROPY </a:t>
            </a:r>
          </a:p>
          <a:p>
            <a:pPr algn="ctr"/>
            <a:endParaRPr lang="en-US" sz="3200" dirty="0">
              <a:latin typeface="MV Boli" panose="02000500030200090000" pitchFamily="2" charset="0"/>
              <a:cs typeface="MV Boli" panose="02000500030200090000" pitchFamily="2" charset="0"/>
            </a:endParaRPr>
          </a:p>
          <a:p>
            <a:pPr algn="ctr"/>
            <a:endParaRPr lang="en-US" sz="3200" dirty="0" smtClean="0">
              <a:latin typeface="MV Boli" panose="02000500030200090000" pitchFamily="2" charset="0"/>
              <a:cs typeface="MV Boli" panose="02000500030200090000" pitchFamily="2" charset="0"/>
            </a:endParaRPr>
          </a:p>
          <a:p>
            <a:pPr algn="ctr"/>
            <a:endParaRPr lang="en-US" sz="3200" dirty="0">
              <a:latin typeface="MV Boli" panose="02000500030200090000" pitchFamily="2" charset="0"/>
              <a:cs typeface="MV Boli" panose="02000500030200090000" pitchFamily="2" charset="0"/>
            </a:endParaRPr>
          </a:p>
          <a:p>
            <a:pPr algn="ctr"/>
            <a:endParaRPr lang="en-US" sz="3200" dirty="0" smtClean="0">
              <a:latin typeface="MV Boli" panose="02000500030200090000" pitchFamily="2" charset="0"/>
              <a:cs typeface="MV Boli" panose="02000500030200090000" pitchFamily="2" charset="0"/>
            </a:endParaRPr>
          </a:p>
          <a:p>
            <a:pPr algn="ctr"/>
            <a:r>
              <a:rPr lang="en-US" sz="3200" dirty="0" err="1" smtClean="0">
                <a:latin typeface="MV Boli" panose="02000500030200090000" pitchFamily="2" charset="0"/>
                <a:cs typeface="MV Boli" panose="02000500030200090000" pitchFamily="2" charset="0"/>
              </a:rPr>
              <a:t>Sannali</a:t>
            </a:r>
            <a:r>
              <a:rPr lang="en-US" sz="3200" dirty="0" smtClean="0">
                <a:latin typeface="MV Boli" panose="02000500030200090000" pitchFamily="2" charset="0"/>
                <a:cs typeface="MV Boli" panose="02000500030200090000" pitchFamily="2" charset="0"/>
              </a:rPr>
              <a:t> M </a:t>
            </a:r>
            <a:r>
              <a:rPr lang="en-US" sz="3200" dirty="0" err="1" smtClean="0">
                <a:latin typeface="MV Boli" panose="02000500030200090000" pitchFamily="2" charset="0"/>
                <a:cs typeface="MV Boli" panose="02000500030200090000" pitchFamily="2" charset="0"/>
              </a:rPr>
              <a:t>Dittli</a:t>
            </a:r>
            <a:endParaRPr lang="en-US" sz="3200" dirty="0" smtClean="0">
              <a:latin typeface="MV Boli" panose="02000500030200090000" pitchFamily="2" charset="0"/>
              <a:cs typeface="MV Boli" panose="02000500030200090000" pitchFamily="2" charset="0"/>
            </a:endParaRPr>
          </a:p>
          <a:p>
            <a:pPr algn="ctr"/>
            <a:endParaRPr lang="en-US" sz="3200" dirty="0">
              <a:latin typeface="MV Boli" panose="02000500030200090000" pitchFamily="2" charset="0"/>
              <a:cs typeface="MV Boli" panose="02000500030200090000" pitchFamily="2" charset="0"/>
            </a:endParaRPr>
          </a:p>
          <a:p>
            <a:pPr algn="ctr"/>
            <a:r>
              <a:rPr lang="en-US" sz="3200" dirty="0" smtClean="0">
                <a:latin typeface="MV Boli" panose="02000500030200090000" pitchFamily="2" charset="0"/>
                <a:cs typeface="MV Boli" panose="02000500030200090000" pitchFamily="2" charset="0"/>
              </a:rPr>
              <a:t>14 October 2015</a:t>
            </a:r>
            <a:endParaRPr lang="en-US" sz="3200" dirty="0">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19288373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5915" y="695459"/>
            <a:ext cx="10303099" cy="4524315"/>
          </a:xfrm>
          <a:prstGeom prst="rect">
            <a:avLst/>
          </a:prstGeom>
          <a:noFill/>
        </p:spPr>
        <p:txBody>
          <a:bodyPr wrap="square" rtlCol="0">
            <a:spAutoFit/>
          </a:bodyPr>
          <a:lstStyle/>
          <a:p>
            <a:pPr algn="ctr"/>
            <a:r>
              <a:rPr lang="en-US" sz="2800" dirty="0" smtClean="0">
                <a:latin typeface="MV Boli" panose="02000500030200090000" pitchFamily="2" charset="0"/>
                <a:cs typeface="MV Boli" panose="02000500030200090000" pitchFamily="2" charset="0"/>
              </a:rPr>
              <a:t>What is the “seating chart entropy” of this class?</a:t>
            </a:r>
          </a:p>
          <a:p>
            <a:endParaRPr lang="en-US" sz="2000" dirty="0">
              <a:latin typeface="MV Boli" panose="02000500030200090000" pitchFamily="2" charset="0"/>
              <a:cs typeface="MV Boli" panose="02000500030200090000" pitchFamily="2" charset="0"/>
            </a:endParaRPr>
          </a:p>
          <a:p>
            <a:r>
              <a:rPr lang="en-US" sz="2000" dirty="0" smtClean="0">
                <a:latin typeface="MV Boli" panose="02000500030200090000" pitchFamily="2" charset="0"/>
                <a:cs typeface="MV Boli" panose="02000500030200090000" pitchFamily="2" charset="0"/>
              </a:rPr>
              <a:t>There are 12 students in this class; </a:t>
            </a:r>
            <a:r>
              <a:rPr lang="en-US" sz="2000" dirty="0">
                <a:latin typeface="MV Boli" panose="02000500030200090000" pitchFamily="2" charset="0"/>
                <a:cs typeface="MV Boli" panose="02000500030200090000" pitchFamily="2" charset="0"/>
              </a:rPr>
              <a:t>i</a:t>
            </a:r>
            <a:r>
              <a:rPr lang="en-US" sz="2000" dirty="0" smtClean="0">
                <a:latin typeface="MV Boli" panose="02000500030200090000" pitchFamily="2" charset="0"/>
                <a:cs typeface="MV Boli" panose="02000500030200090000" pitchFamily="2" charset="0"/>
              </a:rPr>
              <a:t>f there are 12 (fixed) chairs, what is the total possible number of ways the seating chart could be arranged? </a:t>
            </a:r>
          </a:p>
          <a:p>
            <a:endParaRPr lang="en-US" sz="2000" dirty="0">
              <a:latin typeface="MV Boli" panose="02000500030200090000" pitchFamily="2" charset="0"/>
              <a:cs typeface="MV Boli" panose="02000500030200090000" pitchFamily="2" charset="0"/>
            </a:endParaRPr>
          </a:p>
          <a:p>
            <a:endParaRPr lang="en-US" sz="2000" dirty="0" smtClean="0">
              <a:latin typeface="MV Boli" panose="02000500030200090000" pitchFamily="2" charset="0"/>
              <a:cs typeface="MV Boli" panose="02000500030200090000" pitchFamily="2" charset="0"/>
            </a:endParaRPr>
          </a:p>
          <a:p>
            <a:endParaRPr lang="en-US" sz="2000" dirty="0" smtClean="0">
              <a:latin typeface="MV Boli" panose="02000500030200090000" pitchFamily="2" charset="0"/>
              <a:cs typeface="MV Boli" panose="02000500030200090000" pitchFamily="2" charset="0"/>
            </a:endParaRPr>
          </a:p>
          <a:p>
            <a:r>
              <a:rPr lang="en-US" sz="2000" dirty="0" smtClean="0">
                <a:latin typeface="MV Boli" panose="02000500030200090000" pitchFamily="2" charset="0"/>
                <a:cs typeface="MV Boli" panose="02000500030200090000" pitchFamily="2" charset="0"/>
              </a:rPr>
              <a:t>What is the Boltzmann entropy value (S = k </a:t>
            </a:r>
            <a:r>
              <a:rPr lang="en-US" sz="2000" dirty="0" err="1" smtClean="0">
                <a:latin typeface="MV Boli" panose="02000500030200090000" pitchFamily="2" charset="0"/>
                <a:cs typeface="MV Boli" panose="02000500030200090000" pitchFamily="2" charset="0"/>
              </a:rPr>
              <a:t>ln</a:t>
            </a:r>
            <a:r>
              <a:rPr lang="en-US" sz="2000" dirty="0" smtClean="0">
                <a:latin typeface="MV Boli" panose="02000500030200090000" pitchFamily="2" charset="0"/>
                <a:cs typeface="MV Boli" panose="02000500030200090000" pitchFamily="2" charset="0"/>
              </a:rPr>
              <a:t> W) for the possible seating chart arrangements of this class? </a:t>
            </a:r>
          </a:p>
          <a:p>
            <a:endParaRPr lang="en-US" sz="2000" dirty="0">
              <a:latin typeface="MV Boli" panose="02000500030200090000" pitchFamily="2" charset="0"/>
              <a:cs typeface="MV Boli" panose="02000500030200090000" pitchFamily="2" charset="0"/>
            </a:endParaRPr>
          </a:p>
          <a:p>
            <a:endParaRPr lang="en-US" sz="2000" dirty="0" smtClean="0">
              <a:latin typeface="MV Boli" panose="02000500030200090000" pitchFamily="2" charset="0"/>
              <a:cs typeface="MV Boli" panose="02000500030200090000" pitchFamily="2" charset="0"/>
            </a:endParaRPr>
          </a:p>
          <a:p>
            <a:endParaRPr lang="en-US" sz="2000" dirty="0">
              <a:latin typeface="MV Boli" panose="02000500030200090000" pitchFamily="2" charset="0"/>
              <a:cs typeface="MV Boli" panose="02000500030200090000" pitchFamily="2" charset="0"/>
            </a:endParaRPr>
          </a:p>
          <a:p>
            <a:r>
              <a:rPr lang="en-US" sz="2000" dirty="0" smtClean="0">
                <a:latin typeface="MV Boli" panose="02000500030200090000" pitchFamily="2" charset="0"/>
                <a:cs typeface="MV Boli" panose="02000500030200090000" pitchFamily="2" charset="0"/>
              </a:rPr>
              <a:t>What is the Shannon information content (log</a:t>
            </a:r>
            <a:r>
              <a:rPr lang="en-US" sz="2000" baseline="-25000" dirty="0" smtClean="0">
                <a:latin typeface="MV Boli" panose="02000500030200090000" pitchFamily="2" charset="0"/>
                <a:cs typeface="MV Boli" panose="02000500030200090000" pitchFamily="2" charset="0"/>
              </a:rPr>
              <a:t>2</a:t>
            </a:r>
            <a:r>
              <a:rPr lang="en-US" sz="2000" dirty="0" smtClean="0">
                <a:latin typeface="MV Boli" panose="02000500030200090000" pitchFamily="2" charset="0"/>
                <a:cs typeface="MV Boli" panose="02000500030200090000" pitchFamily="2" charset="0"/>
              </a:rPr>
              <a:t>(1/p)), in bits, of any individual seating chart arrangement?</a:t>
            </a:r>
            <a:endParaRPr lang="en-US" sz="2000" dirty="0">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27779402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424" y="758302"/>
            <a:ext cx="11826295" cy="5256131"/>
          </a:xfrm>
          <a:prstGeom prst="rect">
            <a:avLst/>
          </a:prstGeom>
        </p:spPr>
      </p:pic>
    </p:spTree>
    <p:extLst>
      <p:ext uri="{BB962C8B-B14F-4D97-AF65-F5344CB8AC3E}">
        <p14:creationId xmlns:p14="http://schemas.microsoft.com/office/powerpoint/2010/main" val="892402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2433" y="3387143"/>
            <a:ext cx="9633397" cy="2677656"/>
          </a:xfrm>
          <a:prstGeom prst="rect">
            <a:avLst/>
          </a:prstGeom>
          <a:noFill/>
        </p:spPr>
        <p:txBody>
          <a:bodyPr wrap="square" rtlCol="0">
            <a:spAutoFit/>
          </a:bodyPr>
          <a:lstStyle/>
          <a:p>
            <a:r>
              <a:rPr lang="en-US" sz="4800" b="1" dirty="0" smtClean="0">
                <a:latin typeface="MV Boli" panose="02000500030200090000" pitchFamily="2" charset="0"/>
                <a:cs typeface="MV Boli" panose="02000500030200090000" pitchFamily="2" charset="0"/>
              </a:rPr>
              <a:t>Information</a:t>
            </a:r>
            <a:r>
              <a:rPr lang="en-US" sz="4000" dirty="0" smtClean="0">
                <a:latin typeface="MV Boli" panose="02000500030200090000" pitchFamily="2" charset="0"/>
                <a:cs typeface="MV Boli" panose="02000500030200090000" pitchFamily="2" charset="0"/>
              </a:rPr>
              <a:t> is the cost of imposing order on a small portion of the universe, of identifying or selecting one possible configuration out of many</a:t>
            </a:r>
            <a:endParaRPr lang="en-US" sz="4000" dirty="0">
              <a:latin typeface="MV Boli" panose="02000500030200090000" pitchFamily="2" charset="0"/>
              <a:cs typeface="MV Boli" panose="0200050003020009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8586" y="203700"/>
            <a:ext cx="2894039" cy="3183443"/>
          </a:xfrm>
          <a:prstGeom prst="rect">
            <a:avLst/>
          </a:prstGeom>
        </p:spPr>
      </p:pic>
      <p:sp>
        <p:nvSpPr>
          <p:cNvPr id="4" name="TextBox 3"/>
          <p:cNvSpPr txBox="1"/>
          <p:nvPr/>
        </p:nvSpPr>
        <p:spPr>
          <a:xfrm>
            <a:off x="218942" y="6387921"/>
            <a:ext cx="7456868" cy="309093"/>
          </a:xfrm>
          <a:prstGeom prst="rect">
            <a:avLst/>
          </a:prstGeom>
          <a:noFill/>
        </p:spPr>
        <p:txBody>
          <a:bodyPr wrap="square" rtlCol="0">
            <a:spAutoFit/>
          </a:bodyPr>
          <a:lstStyle/>
          <a:p>
            <a:r>
              <a:rPr lang="en-US" sz="1400" i="1" dirty="0" smtClean="0">
                <a:latin typeface="Trebuchet MS" panose="020B0603020202020204" pitchFamily="34" charset="0"/>
              </a:rPr>
              <a:t>Image </a:t>
            </a:r>
            <a:r>
              <a:rPr lang="en-US" sz="1400" i="1" dirty="0">
                <a:latin typeface="Trebuchet MS" panose="020B0603020202020204" pitchFamily="34" charset="0"/>
              </a:rPr>
              <a:t>from http://www.eoht.info/page/Maxwell's+demon</a:t>
            </a:r>
          </a:p>
        </p:txBody>
      </p:sp>
      <p:sp>
        <p:nvSpPr>
          <p:cNvPr id="5" name="TextBox 4"/>
          <p:cNvSpPr txBox="1"/>
          <p:nvPr/>
        </p:nvSpPr>
        <p:spPr>
          <a:xfrm>
            <a:off x="7933387" y="360608"/>
            <a:ext cx="3142444" cy="2308324"/>
          </a:xfrm>
          <a:prstGeom prst="rect">
            <a:avLst/>
          </a:prstGeom>
          <a:noFill/>
        </p:spPr>
        <p:txBody>
          <a:bodyPr wrap="square" rtlCol="0">
            <a:spAutoFit/>
          </a:bodyPr>
          <a:lstStyle/>
          <a:p>
            <a:r>
              <a:rPr lang="en-US" sz="1600" dirty="0" smtClean="0">
                <a:latin typeface="Georgia" panose="02040502050405020303" pitchFamily="18" charset="0"/>
              </a:rPr>
              <a:t>When I sorted the class into a non-habitual, </a:t>
            </a:r>
            <a:r>
              <a:rPr lang="en-US" sz="1600" i="1" dirty="0" smtClean="0">
                <a:latin typeface="Georgia" panose="02040502050405020303" pitchFamily="18" charset="0"/>
              </a:rPr>
              <a:t>uncommon</a:t>
            </a:r>
            <a:r>
              <a:rPr lang="en-US" sz="1600" dirty="0" smtClean="0">
                <a:latin typeface="Georgia" panose="02040502050405020303" pitchFamily="18" charset="0"/>
              </a:rPr>
              <a:t> seating arrangement, I was acting like a Maxwell’s demon. I used </a:t>
            </a:r>
            <a:r>
              <a:rPr lang="en-US" sz="1600" i="1" dirty="0" smtClean="0">
                <a:latin typeface="Georgia" panose="02040502050405020303" pitchFamily="18" charset="0"/>
              </a:rPr>
              <a:t>information </a:t>
            </a:r>
            <a:r>
              <a:rPr lang="en-US" sz="1600" dirty="0" smtClean="0">
                <a:latin typeface="Georgia" panose="02040502050405020303" pitchFamily="18" charset="0"/>
              </a:rPr>
              <a:t>gathered from facial features and manner of dress to decide whether to seat each student on the right side of the classroom or on the left side.</a:t>
            </a:r>
            <a:endParaRPr lang="en-US" sz="1600" dirty="0">
              <a:latin typeface="Georgia" panose="02040502050405020303" pitchFamily="18" charset="0"/>
            </a:endParaRPr>
          </a:p>
        </p:txBody>
      </p:sp>
      <p:sp>
        <p:nvSpPr>
          <p:cNvPr id="6" name="TextBox 5"/>
          <p:cNvSpPr txBox="1"/>
          <p:nvPr/>
        </p:nvSpPr>
        <p:spPr>
          <a:xfrm>
            <a:off x="5808372" y="6064799"/>
            <a:ext cx="5885645" cy="584775"/>
          </a:xfrm>
          <a:prstGeom prst="rect">
            <a:avLst/>
          </a:prstGeom>
          <a:noFill/>
        </p:spPr>
        <p:txBody>
          <a:bodyPr wrap="square" rtlCol="0">
            <a:spAutoFit/>
          </a:bodyPr>
          <a:lstStyle/>
          <a:p>
            <a:r>
              <a:rPr lang="en-US" sz="1600" dirty="0" smtClean="0">
                <a:latin typeface="Georgia" panose="02040502050405020303" pitchFamily="18" charset="0"/>
              </a:rPr>
              <a:t>This is a definition of “information” that I came up with based on the documents I studied while preparing for this lecture.</a:t>
            </a:r>
            <a:endParaRPr lang="en-US" sz="1600" dirty="0">
              <a:latin typeface="Georgia" panose="02040502050405020303" pitchFamily="18" charset="0"/>
            </a:endParaRPr>
          </a:p>
        </p:txBody>
      </p:sp>
    </p:spTree>
    <p:extLst>
      <p:ext uri="{BB962C8B-B14F-4D97-AF65-F5344CB8AC3E}">
        <p14:creationId xmlns:p14="http://schemas.microsoft.com/office/powerpoint/2010/main" val="30475811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8038" y="862885"/>
            <a:ext cx="9427335" cy="5016758"/>
          </a:xfrm>
          <a:prstGeom prst="rect">
            <a:avLst/>
          </a:prstGeom>
          <a:noFill/>
        </p:spPr>
        <p:txBody>
          <a:bodyPr wrap="square" rtlCol="0">
            <a:spAutoFit/>
          </a:bodyPr>
          <a:lstStyle/>
          <a:p>
            <a:pPr algn="ctr"/>
            <a:r>
              <a:rPr lang="en-US" sz="8000" dirty="0" smtClean="0">
                <a:latin typeface="MV Boli" panose="02000500030200090000" pitchFamily="2" charset="0"/>
                <a:cs typeface="MV Boli" panose="02000500030200090000" pitchFamily="2" charset="0"/>
              </a:rPr>
              <a:t>How does a protein fold into the correct structure?</a:t>
            </a:r>
            <a:endParaRPr lang="en-US" sz="8000" dirty="0">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8510537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3614670" y="5683496"/>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endParaRPr lang="en-US" sz="1800"/>
          </a:p>
        </p:txBody>
      </p:sp>
      <p:sp>
        <p:nvSpPr>
          <p:cNvPr id="4" name="Text Box 10"/>
          <p:cNvSpPr txBox="1">
            <a:spLocks noChangeArrowheads="1"/>
          </p:cNvSpPr>
          <p:nvPr/>
        </p:nvSpPr>
        <p:spPr bwMode="auto">
          <a:xfrm>
            <a:off x="124495" y="6384268"/>
            <a:ext cx="504785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sz="1400" dirty="0" err="1">
                <a:latin typeface="Trebuchet MS" panose="020B0603020202020204" pitchFamily="34" charset="0"/>
              </a:rPr>
              <a:t>Assadi</a:t>
            </a:r>
            <a:r>
              <a:rPr lang="en-US" sz="1400" dirty="0">
                <a:latin typeface="Trebuchet MS" panose="020B0603020202020204" pitchFamily="34" charset="0"/>
              </a:rPr>
              <a:t>-Porter, et al. </a:t>
            </a:r>
            <a:r>
              <a:rPr lang="en-US" sz="1400" i="1" dirty="0">
                <a:latin typeface="Trebuchet MS" panose="020B0603020202020204" pitchFamily="34" charset="0"/>
              </a:rPr>
              <a:t>J. Biol. Chem.</a:t>
            </a:r>
            <a:r>
              <a:rPr lang="en-US" sz="1400" dirty="0">
                <a:latin typeface="Trebuchet MS" panose="020B0603020202020204" pitchFamily="34" charset="0"/>
              </a:rPr>
              <a:t> </a:t>
            </a:r>
            <a:r>
              <a:rPr lang="en-US" sz="1400" b="1" dirty="0">
                <a:latin typeface="Trebuchet MS" panose="020B0603020202020204" pitchFamily="34" charset="0"/>
              </a:rPr>
              <a:t>2003, </a:t>
            </a:r>
            <a:r>
              <a:rPr lang="en-US" sz="1400" i="1" dirty="0">
                <a:latin typeface="Trebuchet MS" panose="020B0603020202020204" pitchFamily="34" charset="0"/>
              </a:rPr>
              <a:t>278,</a:t>
            </a:r>
            <a:r>
              <a:rPr lang="en-US" sz="1400" dirty="0">
                <a:latin typeface="Trebuchet MS" panose="020B0603020202020204" pitchFamily="34" charset="0"/>
              </a:rPr>
              <a:t> 31331–31339 </a:t>
            </a:r>
          </a:p>
        </p:txBody>
      </p:sp>
      <p:pic>
        <p:nvPicPr>
          <p:cNvPr id="5" name="Picture 15" descr="basicbrazze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4670" y="1683634"/>
            <a:ext cx="5209505" cy="4183218"/>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16"/>
          <p:cNvSpPr txBox="1">
            <a:spLocks noChangeArrowheads="1"/>
          </p:cNvSpPr>
          <p:nvPr/>
        </p:nvSpPr>
        <p:spPr bwMode="auto">
          <a:xfrm>
            <a:off x="343437" y="113974"/>
            <a:ext cx="803995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n-US" sz="3200" dirty="0" err="1">
                <a:latin typeface="Trebuchet MS" panose="020B0603020202020204" pitchFamily="34" charset="0"/>
              </a:rPr>
              <a:t>Brazzein</a:t>
            </a:r>
            <a:endParaRPr lang="en-US" sz="3200" dirty="0">
              <a:latin typeface="Trebuchet MS" panose="020B0603020202020204" pitchFamily="34" charset="0"/>
            </a:endParaRPr>
          </a:p>
          <a:p>
            <a:pPr>
              <a:spcBef>
                <a:spcPct val="0"/>
              </a:spcBef>
            </a:pPr>
            <a:r>
              <a:rPr lang="en-US" sz="3200" dirty="0">
                <a:solidFill>
                  <a:srgbClr val="FF00FF"/>
                </a:solidFill>
                <a:latin typeface="Trebuchet MS" panose="020B0603020202020204" pitchFamily="34" charset="0"/>
              </a:rPr>
              <a:t>DKC</a:t>
            </a:r>
            <a:r>
              <a:rPr lang="en-US" sz="3200" dirty="0">
                <a:solidFill>
                  <a:srgbClr val="FF0000"/>
                </a:solidFill>
                <a:latin typeface="Trebuchet MS" panose="020B0603020202020204" pitchFamily="34" charset="0"/>
              </a:rPr>
              <a:t>KK V</a:t>
            </a:r>
            <a:r>
              <a:rPr lang="en-US" sz="3200" dirty="0">
                <a:solidFill>
                  <a:srgbClr val="FF00FF"/>
                </a:solidFill>
                <a:latin typeface="Trebuchet MS" panose="020B0603020202020204" pitchFamily="34" charset="0"/>
              </a:rPr>
              <a:t>YENY PV</a:t>
            </a:r>
            <a:r>
              <a:rPr lang="en-US" sz="3200" dirty="0">
                <a:solidFill>
                  <a:srgbClr val="00FFCC"/>
                </a:solidFill>
                <a:latin typeface="Trebuchet MS" panose="020B0603020202020204" pitchFamily="34" charset="0"/>
              </a:rPr>
              <a:t>SKC Q</a:t>
            </a:r>
            <a:r>
              <a:rPr lang="en-US" sz="3200" dirty="0">
                <a:solidFill>
                  <a:srgbClr val="FF00FF"/>
                </a:solidFill>
                <a:latin typeface="Trebuchet MS" panose="020B0603020202020204" pitchFamily="34" charset="0"/>
              </a:rPr>
              <a:t>L</a:t>
            </a:r>
            <a:r>
              <a:rPr lang="en-US" sz="3200" dirty="0">
                <a:solidFill>
                  <a:srgbClr val="00FFCC"/>
                </a:solidFill>
                <a:latin typeface="Trebuchet MS" panose="020B0603020202020204" pitchFamily="34" charset="0"/>
              </a:rPr>
              <a:t>ANQ CNYDC KLDK</a:t>
            </a:r>
            <a:r>
              <a:rPr lang="en-US" sz="3200" dirty="0">
                <a:solidFill>
                  <a:srgbClr val="FF00FF"/>
                </a:solidFill>
                <a:latin typeface="Trebuchet MS" panose="020B0603020202020204" pitchFamily="34" charset="0"/>
              </a:rPr>
              <a:t>H</a:t>
            </a:r>
          </a:p>
          <a:p>
            <a:pPr>
              <a:spcBef>
                <a:spcPct val="0"/>
              </a:spcBef>
            </a:pPr>
            <a:r>
              <a:rPr lang="en-US" sz="3200" dirty="0">
                <a:solidFill>
                  <a:srgbClr val="FF00FF"/>
                </a:solidFill>
                <a:latin typeface="Trebuchet MS" panose="020B0603020202020204" pitchFamily="34" charset="0"/>
              </a:rPr>
              <a:t>ARSG</a:t>
            </a:r>
            <a:r>
              <a:rPr lang="en-US" sz="3200" dirty="0">
                <a:solidFill>
                  <a:srgbClr val="FF0000"/>
                </a:solidFill>
                <a:latin typeface="Trebuchet MS" panose="020B0603020202020204" pitchFamily="34" charset="0"/>
              </a:rPr>
              <a:t>E CFYD</a:t>
            </a:r>
            <a:r>
              <a:rPr lang="en-US" sz="3200" dirty="0">
                <a:solidFill>
                  <a:srgbClr val="FF00FF"/>
                </a:solidFill>
                <a:latin typeface="Trebuchet MS" panose="020B0603020202020204" pitchFamily="34" charset="0"/>
              </a:rPr>
              <a:t>E K</a:t>
            </a:r>
            <a:r>
              <a:rPr lang="en-US" sz="3200" dirty="0">
                <a:solidFill>
                  <a:srgbClr val="FF0000"/>
                </a:solidFill>
                <a:latin typeface="Trebuchet MS" panose="020B0603020202020204" pitchFamily="34" charset="0"/>
              </a:rPr>
              <a:t>RNLQ CICD</a:t>
            </a:r>
            <a:r>
              <a:rPr lang="en-US" sz="3200" dirty="0">
                <a:solidFill>
                  <a:srgbClr val="FF00FF"/>
                </a:solidFill>
                <a:latin typeface="Trebuchet MS" panose="020B0603020202020204" pitchFamily="34" charset="0"/>
              </a:rPr>
              <a:t>Y CEY</a:t>
            </a:r>
          </a:p>
        </p:txBody>
      </p:sp>
      <p:sp>
        <p:nvSpPr>
          <p:cNvPr id="2" name="TextBox 1"/>
          <p:cNvSpPr txBox="1"/>
          <p:nvPr/>
        </p:nvSpPr>
        <p:spPr>
          <a:xfrm>
            <a:off x="433589" y="2017694"/>
            <a:ext cx="2631583" cy="2800767"/>
          </a:xfrm>
          <a:prstGeom prst="rect">
            <a:avLst/>
          </a:prstGeom>
          <a:noFill/>
        </p:spPr>
        <p:txBody>
          <a:bodyPr wrap="square" rtlCol="0">
            <a:spAutoFit/>
          </a:bodyPr>
          <a:lstStyle/>
          <a:p>
            <a:r>
              <a:rPr lang="en-US" sz="1600" dirty="0" smtClean="0">
                <a:latin typeface="Georgia" panose="02040502050405020303" pitchFamily="18" charset="0"/>
              </a:rPr>
              <a:t>How does a protein get from the linear arrangement of amino acids (represented here by letters) to the complex three-dimensional shape that gives it its function (represented here by a trace drawn through the positions of a specific atom in each amino acid)?</a:t>
            </a:r>
            <a:endParaRPr lang="en-US" sz="1600" dirty="0">
              <a:latin typeface="Georgia" panose="02040502050405020303" pitchFamily="18" charset="0"/>
            </a:endParaRPr>
          </a:p>
        </p:txBody>
      </p:sp>
    </p:spTree>
    <p:extLst>
      <p:ext uri="{BB962C8B-B14F-4D97-AF65-F5344CB8AC3E}">
        <p14:creationId xmlns:p14="http://schemas.microsoft.com/office/powerpoint/2010/main" val="2566546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262" y="938925"/>
            <a:ext cx="10805374" cy="5448996"/>
          </a:xfrm>
          <a:prstGeom prst="rect">
            <a:avLst/>
          </a:prstGeom>
        </p:spPr>
      </p:pic>
      <p:sp>
        <p:nvSpPr>
          <p:cNvPr id="3" name="TextBox 2"/>
          <p:cNvSpPr txBox="1"/>
          <p:nvPr/>
        </p:nvSpPr>
        <p:spPr>
          <a:xfrm>
            <a:off x="875763" y="373487"/>
            <a:ext cx="10380372" cy="461665"/>
          </a:xfrm>
          <a:prstGeom prst="rect">
            <a:avLst/>
          </a:prstGeom>
          <a:noFill/>
        </p:spPr>
        <p:txBody>
          <a:bodyPr wrap="square" rtlCol="0">
            <a:spAutoFit/>
          </a:bodyPr>
          <a:lstStyle/>
          <a:p>
            <a:r>
              <a:rPr lang="en-US" sz="2400" dirty="0" smtClean="0">
                <a:latin typeface="MV Boli" panose="02000500030200090000" pitchFamily="2" charset="0"/>
                <a:cs typeface="MV Boli" panose="02000500030200090000" pitchFamily="2" charset="0"/>
              </a:rPr>
              <a:t>conformational analysis of ethane</a:t>
            </a:r>
            <a:endParaRPr lang="en-US" sz="2400" dirty="0">
              <a:latin typeface="MV Boli" panose="02000500030200090000" pitchFamily="2" charset="0"/>
              <a:cs typeface="MV Boli" panose="02000500030200090000" pitchFamily="2" charset="0"/>
            </a:endParaRPr>
          </a:p>
        </p:txBody>
      </p:sp>
      <p:sp>
        <p:nvSpPr>
          <p:cNvPr id="4" name="TextBox 3"/>
          <p:cNvSpPr txBox="1"/>
          <p:nvPr/>
        </p:nvSpPr>
        <p:spPr>
          <a:xfrm>
            <a:off x="218942" y="6387921"/>
            <a:ext cx="7456868" cy="309093"/>
          </a:xfrm>
          <a:prstGeom prst="rect">
            <a:avLst/>
          </a:prstGeom>
          <a:noFill/>
        </p:spPr>
        <p:txBody>
          <a:bodyPr wrap="square" rtlCol="0">
            <a:spAutoFit/>
          </a:bodyPr>
          <a:lstStyle/>
          <a:p>
            <a:r>
              <a:rPr lang="en-US" sz="1400" i="1" dirty="0" smtClean="0">
                <a:latin typeface="Trebuchet MS" panose="020B0603020202020204" pitchFamily="34" charset="0"/>
              </a:rPr>
              <a:t>Image </a:t>
            </a:r>
            <a:r>
              <a:rPr lang="en-US" sz="1400" i="1" dirty="0">
                <a:latin typeface="Trebuchet MS" panose="020B0603020202020204" pitchFamily="34" charset="0"/>
              </a:rPr>
              <a:t>from </a:t>
            </a:r>
            <a:r>
              <a:rPr lang="en-US" sz="1400" i="1" dirty="0" smtClean="0">
                <a:latin typeface="Trebuchet MS" panose="020B0603020202020204" pitchFamily="34" charset="0"/>
              </a:rPr>
              <a:t>“Organic Chemistry”, </a:t>
            </a:r>
            <a:r>
              <a:rPr lang="en-US" sz="1400" i="1" dirty="0" err="1" smtClean="0">
                <a:latin typeface="Trebuchet MS" panose="020B0603020202020204" pitchFamily="34" charset="0"/>
              </a:rPr>
              <a:t>Bruice</a:t>
            </a:r>
            <a:r>
              <a:rPr lang="en-US" sz="1400" i="1" dirty="0" smtClean="0">
                <a:latin typeface="Trebuchet MS" panose="020B0603020202020204" pitchFamily="34" charset="0"/>
              </a:rPr>
              <a:t>, 8</a:t>
            </a:r>
            <a:r>
              <a:rPr lang="en-US" sz="1400" i="1" baseline="30000" dirty="0" smtClean="0">
                <a:latin typeface="Trebuchet MS" panose="020B0603020202020204" pitchFamily="34" charset="0"/>
              </a:rPr>
              <a:t>th</a:t>
            </a:r>
            <a:r>
              <a:rPr lang="en-US" sz="1400" i="1" dirty="0" smtClean="0">
                <a:latin typeface="Trebuchet MS" panose="020B0603020202020204" pitchFamily="34" charset="0"/>
              </a:rPr>
              <a:t> </a:t>
            </a:r>
            <a:r>
              <a:rPr lang="en-US" sz="1400" i="1" dirty="0" err="1" smtClean="0">
                <a:latin typeface="Trebuchet MS" panose="020B0603020202020204" pitchFamily="34" charset="0"/>
              </a:rPr>
              <a:t>ed</a:t>
            </a:r>
            <a:endParaRPr lang="en-US" sz="1400" i="1" dirty="0">
              <a:latin typeface="Trebuchet MS" panose="020B0603020202020204" pitchFamily="34" charset="0"/>
            </a:endParaRPr>
          </a:p>
        </p:txBody>
      </p:sp>
      <p:sp>
        <p:nvSpPr>
          <p:cNvPr id="5" name="TextBox 4"/>
          <p:cNvSpPr txBox="1"/>
          <p:nvPr/>
        </p:nvSpPr>
        <p:spPr>
          <a:xfrm>
            <a:off x="6297769" y="250377"/>
            <a:ext cx="5344732" cy="584775"/>
          </a:xfrm>
          <a:prstGeom prst="rect">
            <a:avLst/>
          </a:prstGeom>
          <a:noFill/>
        </p:spPr>
        <p:txBody>
          <a:bodyPr wrap="square" rtlCol="0">
            <a:spAutoFit/>
          </a:bodyPr>
          <a:lstStyle/>
          <a:p>
            <a:r>
              <a:rPr lang="en-US" sz="1600" dirty="0" smtClean="0">
                <a:latin typeface="Georgia" panose="02040502050405020303" pitchFamily="18" charset="0"/>
              </a:rPr>
              <a:t>A molecule with two carbon atoms has two major conformations that differ in energy</a:t>
            </a:r>
            <a:endParaRPr lang="en-US" sz="1600" dirty="0">
              <a:latin typeface="Georgia" panose="02040502050405020303" pitchFamily="18" charset="0"/>
            </a:endParaRPr>
          </a:p>
        </p:txBody>
      </p:sp>
    </p:spTree>
    <p:extLst>
      <p:ext uri="{BB962C8B-B14F-4D97-AF65-F5344CB8AC3E}">
        <p14:creationId xmlns:p14="http://schemas.microsoft.com/office/powerpoint/2010/main" val="15211949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50005" y="579549"/>
            <a:ext cx="10380372" cy="461665"/>
          </a:xfrm>
          <a:prstGeom prst="rect">
            <a:avLst/>
          </a:prstGeom>
          <a:noFill/>
        </p:spPr>
        <p:txBody>
          <a:bodyPr wrap="square" rtlCol="0">
            <a:spAutoFit/>
          </a:bodyPr>
          <a:lstStyle/>
          <a:p>
            <a:r>
              <a:rPr lang="en-US" sz="2400" dirty="0" smtClean="0">
                <a:latin typeface="MV Boli" panose="02000500030200090000" pitchFamily="2" charset="0"/>
                <a:cs typeface="MV Boli" panose="02000500030200090000" pitchFamily="2" charset="0"/>
              </a:rPr>
              <a:t>conformational analysis of butane</a:t>
            </a:r>
            <a:endParaRPr lang="en-US" sz="2400" dirty="0">
              <a:latin typeface="MV Boli" panose="02000500030200090000" pitchFamily="2" charset="0"/>
              <a:cs typeface="MV Boli" panose="02000500030200090000" pitchFamily="2" charset="0"/>
            </a:endParaRPr>
          </a:p>
        </p:txBody>
      </p:sp>
      <p:sp>
        <p:nvSpPr>
          <p:cNvPr id="6" name="TextBox 5"/>
          <p:cNvSpPr txBox="1"/>
          <p:nvPr/>
        </p:nvSpPr>
        <p:spPr>
          <a:xfrm>
            <a:off x="218942" y="6387921"/>
            <a:ext cx="7456868" cy="309093"/>
          </a:xfrm>
          <a:prstGeom prst="rect">
            <a:avLst/>
          </a:prstGeom>
          <a:noFill/>
        </p:spPr>
        <p:txBody>
          <a:bodyPr wrap="square" rtlCol="0">
            <a:spAutoFit/>
          </a:bodyPr>
          <a:lstStyle/>
          <a:p>
            <a:r>
              <a:rPr lang="en-US" sz="1400" i="1" dirty="0" smtClean="0">
                <a:latin typeface="Trebuchet MS" panose="020B0603020202020204" pitchFamily="34" charset="0"/>
              </a:rPr>
              <a:t>Image </a:t>
            </a:r>
            <a:r>
              <a:rPr lang="en-US" sz="1400" i="1" dirty="0">
                <a:latin typeface="Trebuchet MS" panose="020B0603020202020204" pitchFamily="34" charset="0"/>
              </a:rPr>
              <a:t>from https://en.wikipedia.org/wiki/Conformational_isomerism</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6907" y="1123907"/>
            <a:ext cx="8746567" cy="5264014"/>
          </a:xfrm>
          <a:prstGeom prst="rect">
            <a:avLst/>
          </a:prstGeom>
        </p:spPr>
      </p:pic>
      <p:sp>
        <p:nvSpPr>
          <p:cNvPr id="8" name="TextBox 7"/>
          <p:cNvSpPr txBox="1"/>
          <p:nvPr/>
        </p:nvSpPr>
        <p:spPr>
          <a:xfrm>
            <a:off x="10052863" y="173104"/>
            <a:ext cx="1893194" cy="6494085"/>
          </a:xfrm>
          <a:prstGeom prst="rect">
            <a:avLst/>
          </a:prstGeom>
          <a:noFill/>
        </p:spPr>
        <p:txBody>
          <a:bodyPr wrap="square" rtlCol="0">
            <a:spAutoFit/>
          </a:bodyPr>
          <a:lstStyle/>
          <a:p>
            <a:r>
              <a:rPr lang="en-US" sz="1600" dirty="0" smtClean="0">
                <a:latin typeface="Georgia" panose="02040502050405020303" pitchFamily="18" charset="0"/>
              </a:rPr>
              <a:t>A molecule with four carbon atoms has four major conformations; two of those conformations can be achieved in two different ways. Thus, the four-carbon molecule has greater conformational freedom/entropy than the two-carbon molecule. </a:t>
            </a:r>
          </a:p>
          <a:p>
            <a:endParaRPr lang="en-US" sz="1600" dirty="0">
              <a:latin typeface="Georgia" panose="02040502050405020303" pitchFamily="18" charset="0"/>
            </a:endParaRPr>
          </a:p>
          <a:p>
            <a:r>
              <a:rPr lang="en-US" sz="1600" dirty="0" smtClean="0">
                <a:latin typeface="Georgia" panose="02040502050405020303" pitchFamily="18" charset="0"/>
              </a:rPr>
              <a:t>The longer the carbon chain gets, the more conformational flexibility it has and the greater the number of conformations with similar energies becomes.</a:t>
            </a:r>
            <a:endParaRPr lang="en-US" sz="1600" dirty="0">
              <a:latin typeface="Georgia" panose="02040502050405020303" pitchFamily="18" charset="0"/>
            </a:endParaRPr>
          </a:p>
        </p:txBody>
      </p:sp>
    </p:spTree>
    <p:extLst>
      <p:ext uri="{BB962C8B-B14F-4D97-AF65-F5344CB8AC3E}">
        <p14:creationId xmlns:p14="http://schemas.microsoft.com/office/powerpoint/2010/main" val="22721549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906" y="1595170"/>
            <a:ext cx="9077528" cy="3902105"/>
          </a:xfrm>
          <a:prstGeom prst="rect">
            <a:avLst/>
          </a:prstGeom>
        </p:spPr>
      </p:pic>
      <p:sp>
        <p:nvSpPr>
          <p:cNvPr id="3" name="TextBox 2"/>
          <p:cNvSpPr txBox="1"/>
          <p:nvPr/>
        </p:nvSpPr>
        <p:spPr>
          <a:xfrm>
            <a:off x="850005" y="579549"/>
            <a:ext cx="10380372" cy="461665"/>
          </a:xfrm>
          <a:prstGeom prst="rect">
            <a:avLst/>
          </a:prstGeom>
          <a:noFill/>
        </p:spPr>
        <p:txBody>
          <a:bodyPr wrap="square" rtlCol="0">
            <a:spAutoFit/>
          </a:bodyPr>
          <a:lstStyle/>
          <a:p>
            <a:r>
              <a:rPr lang="en-US" sz="2400" dirty="0" smtClean="0">
                <a:latin typeface="MV Boli" panose="02000500030200090000" pitchFamily="2" charset="0"/>
                <a:cs typeface="MV Boli" panose="02000500030200090000" pitchFamily="2" charset="0"/>
              </a:rPr>
              <a:t>conformational analysis of a peptide/protein chain</a:t>
            </a:r>
            <a:endParaRPr lang="en-US" sz="2400" dirty="0">
              <a:latin typeface="MV Boli" panose="02000500030200090000" pitchFamily="2" charset="0"/>
              <a:cs typeface="MV Boli" panose="02000500030200090000" pitchFamily="2" charset="0"/>
            </a:endParaRPr>
          </a:p>
        </p:txBody>
      </p:sp>
      <p:sp>
        <p:nvSpPr>
          <p:cNvPr id="4" name="TextBox 3"/>
          <p:cNvSpPr txBox="1"/>
          <p:nvPr/>
        </p:nvSpPr>
        <p:spPr>
          <a:xfrm>
            <a:off x="218942" y="6387921"/>
            <a:ext cx="7456868" cy="309093"/>
          </a:xfrm>
          <a:prstGeom prst="rect">
            <a:avLst/>
          </a:prstGeom>
          <a:noFill/>
        </p:spPr>
        <p:txBody>
          <a:bodyPr wrap="square" rtlCol="0">
            <a:spAutoFit/>
          </a:bodyPr>
          <a:lstStyle/>
          <a:p>
            <a:r>
              <a:rPr lang="en-US" sz="1400" i="1" dirty="0">
                <a:latin typeface="Trebuchet MS" panose="020B0603020202020204" pitchFamily="34" charset="0"/>
              </a:rPr>
              <a:t>Image from http://chem3513-2007.pbworks.com/w/page/15648429/Peptidomimetics</a:t>
            </a:r>
          </a:p>
        </p:txBody>
      </p:sp>
      <p:sp>
        <p:nvSpPr>
          <p:cNvPr id="5" name="TextBox 4"/>
          <p:cNvSpPr txBox="1"/>
          <p:nvPr/>
        </p:nvSpPr>
        <p:spPr>
          <a:xfrm>
            <a:off x="7675810" y="4881132"/>
            <a:ext cx="4340179" cy="1815882"/>
          </a:xfrm>
          <a:prstGeom prst="rect">
            <a:avLst/>
          </a:prstGeom>
          <a:noFill/>
        </p:spPr>
        <p:txBody>
          <a:bodyPr wrap="square" rtlCol="0">
            <a:spAutoFit/>
          </a:bodyPr>
          <a:lstStyle/>
          <a:p>
            <a:r>
              <a:rPr lang="en-US" sz="1600" dirty="0" smtClean="0">
                <a:latin typeface="Georgia" panose="02040502050405020303" pitchFamily="18" charset="0"/>
              </a:rPr>
              <a:t>The conformations of proteins can be defined by the values of the four </a:t>
            </a:r>
            <a:r>
              <a:rPr lang="en-US" sz="1600" i="1" dirty="0" smtClean="0">
                <a:latin typeface="Georgia" panose="02040502050405020303" pitchFamily="18" charset="0"/>
              </a:rPr>
              <a:t>dihedral angles</a:t>
            </a:r>
            <a:r>
              <a:rPr lang="en-US" sz="1600" dirty="0" smtClean="0">
                <a:latin typeface="Georgia" panose="02040502050405020303" pitchFamily="18" charset="0"/>
              </a:rPr>
              <a:t> marked here. The phi (</a:t>
            </a:r>
            <a:r>
              <a:rPr lang="el-GR" sz="1600" dirty="0" smtClean="0">
                <a:latin typeface="Georgia" panose="02040502050405020303" pitchFamily="18" charset="0"/>
              </a:rPr>
              <a:t>φ</a:t>
            </a:r>
            <a:r>
              <a:rPr lang="en-US" sz="1600" dirty="0" smtClean="0">
                <a:latin typeface="Georgia" panose="02040502050405020303" pitchFamily="18" charset="0"/>
              </a:rPr>
              <a:t>), psi (</a:t>
            </a:r>
            <a:r>
              <a:rPr lang="el-GR" sz="1600" dirty="0" smtClean="0">
                <a:latin typeface="Georgia" panose="02040502050405020303" pitchFamily="18" charset="0"/>
              </a:rPr>
              <a:t>ψ</a:t>
            </a:r>
            <a:r>
              <a:rPr lang="en-US" sz="1600" dirty="0" smtClean="0">
                <a:latin typeface="Georgia" panose="02040502050405020303" pitchFamily="18" charset="0"/>
              </a:rPr>
              <a:t>), and omega (</a:t>
            </a:r>
            <a:r>
              <a:rPr lang="el-GR" sz="1600" dirty="0" smtClean="0">
                <a:latin typeface="Georgia" panose="02040502050405020303" pitchFamily="18" charset="0"/>
              </a:rPr>
              <a:t>ω</a:t>
            </a:r>
            <a:r>
              <a:rPr lang="en-US" sz="1600" dirty="0" smtClean="0">
                <a:latin typeface="Georgia" panose="02040502050405020303" pitchFamily="18" charset="0"/>
              </a:rPr>
              <a:t>) angles define the conformation of the protein backbone, while the chi (</a:t>
            </a:r>
            <a:r>
              <a:rPr lang="el-GR" sz="1600" dirty="0" smtClean="0">
                <a:latin typeface="Georgia" panose="02040502050405020303" pitchFamily="18" charset="0"/>
              </a:rPr>
              <a:t>χ</a:t>
            </a:r>
            <a:r>
              <a:rPr lang="en-US" sz="1600" dirty="0" smtClean="0">
                <a:latin typeface="Georgia" panose="02040502050405020303" pitchFamily="18" charset="0"/>
              </a:rPr>
              <a:t>) angle defines the relationship of the side chain to the backbone.</a:t>
            </a:r>
            <a:endParaRPr lang="en-US" sz="1600" dirty="0">
              <a:latin typeface="Georgia" panose="02040502050405020303" pitchFamily="18" charset="0"/>
            </a:endParaRPr>
          </a:p>
        </p:txBody>
      </p:sp>
    </p:spTree>
    <p:extLst>
      <p:ext uri="{BB962C8B-B14F-4D97-AF65-F5344CB8AC3E}">
        <p14:creationId xmlns:p14="http://schemas.microsoft.com/office/powerpoint/2010/main" val="22964882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762" y="1041214"/>
            <a:ext cx="5280699" cy="5346707"/>
          </a:xfrm>
          <a:prstGeom prst="rect">
            <a:avLst/>
          </a:prstGeom>
        </p:spPr>
      </p:pic>
      <p:sp>
        <p:nvSpPr>
          <p:cNvPr id="3" name="TextBox 2"/>
          <p:cNvSpPr txBox="1"/>
          <p:nvPr/>
        </p:nvSpPr>
        <p:spPr>
          <a:xfrm>
            <a:off x="218942" y="6387921"/>
            <a:ext cx="7456868" cy="309093"/>
          </a:xfrm>
          <a:prstGeom prst="rect">
            <a:avLst/>
          </a:prstGeom>
          <a:noFill/>
        </p:spPr>
        <p:txBody>
          <a:bodyPr wrap="square" rtlCol="0">
            <a:spAutoFit/>
          </a:bodyPr>
          <a:lstStyle/>
          <a:p>
            <a:r>
              <a:rPr lang="en-US" sz="1400" i="1" dirty="0">
                <a:latin typeface="Trebuchet MS" panose="020B0603020202020204" pitchFamily="34" charset="0"/>
              </a:rPr>
              <a:t>Image from http://swissmodel.expasy.org/course/text/chapter1.htm</a:t>
            </a:r>
          </a:p>
        </p:txBody>
      </p:sp>
      <p:sp>
        <p:nvSpPr>
          <p:cNvPr id="8" name="TextBox 7"/>
          <p:cNvSpPr txBox="1"/>
          <p:nvPr/>
        </p:nvSpPr>
        <p:spPr>
          <a:xfrm>
            <a:off x="850005" y="579549"/>
            <a:ext cx="10380372" cy="461665"/>
          </a:xfrm>
          <a:prstGeom prst="rect">
            <a:avLst/>
          </a:prstGeom>
          <a:noFill/>
        </p:spPr>
        <p:txBody>
          <a:bodyPr wrap="square" rtlCol="0">
            <a:spAutoFit/>
          </a:bodyPr>
          <a:lstStyle/>
          <a:p>
            <a:r>
              <a:rPr lang="en-US" sz="2400" dirty="0" smtClean="0">
                <a:latin typeface="MV Boli" panose="02000500030200090000" pitchFamily="2" charset="0"/>
                <a:cs typeface="MV Boli" panose="02000500030200090000" pitchFamily="2" charset="0"/>
              </a:rPr>
              <a:t>conformational analysis of a peptide/protein chain</a:t>
            </a:r>
            <a:endParaRPr lang="en-US" sz="2400" dirty="0">
              <a:latin typeface="MV Boli" panose="02000500030200090000" pitchFamily="2" charset="0"/>
              <a:cs typeface="MV Boli" panose="02000500030200090000" pitchFamily="2" charset="0"/>
            </a:endParaRPr>
          </a:p>
        </p:txBody>
      </p:sp>
      <p:pic>
        <p:nvPicPr>
          <p:cNvPr id="9" name="Picture 8"/>
          <p:cNvPicPr>
            <a:picLocks noChangeAspect="1"/>
          </p:cNvPicPr>
          <p:nvPr/>
        </p:nvPicPr>
        <p:blipFill>
          <a:blip r:embed="rId3"/>
          <a:stretch>
            <a:fillRect/>
          </a:stretch>
        </p:blipFill>
        <p:spPr>
          <a:xfrm>
            <a:off x="6423954" y="1468191"/>
            <a:ext cx="2503711" cy="4791185"/>
          </a:xfrm>
          <a:prstGeom prst="rect">
            <a:avLst/>
          </a:prstGeom>
        </p:spPr>
      </p:pic>
      <p:sp>
        <p:nvSpPr>
          <p:cNvPr id="10" name="TextBox 9"/>
          <p:cNvSpPr txBox="1"/>
          <p:nvPr/>
        </p:nvSpPr>
        <p:spPr>
          <a:xfrm>
            <a:off x="9195516" y="1403796"/>
            <a:ext cx="2511380" cy="1477328"/>
          </a:xfrm>
          <a:prstGeom prst="rect">
            <a:avLst/>
          </a:prstGeom>
          <a:noFill/>
        </p:spPr>
        <p:txBody>
          <a:bodyPr wrap="square" rtlCol="0">
            <a:spAutoFit/>
          </a:bodyPr>
          <a:lstStyle/>
          <a:p>
            <a:r>
              <a:rPr lang="en-US" dirty="0" smtClean="0">
                <a:latin typeface="Trebuchet MS" panose="020B0603020202020204" pitchFamily="34" charset="0"/>
              </a:rPr>
              <a:t>glycine increases the conformational freedom of the chain for neighboring amino acids</a:t>
            </a:r>
            <a:endParaRPr lang="en-US" dirty="0">
              <a:latin typeface="Trebuchet MS" panose="020B0603020202020204" pitchFamily="34" charset="0"/>
            </a:endParaRPr>
          </a:p>
        </p:txBody>
      </p:sp>
      <p:sp>
        <p:nvSpPr>
          <p:cNvPr id="11" name="TextBox 10"/>
          <p:cNvSpPr txBox="1"/>
          <p:nvPr/>
        </p:nvSpPr>
        <p:spPr>
          <a:xfrm>
            <a:off x="9195516" y="4376669"/>
            <a:ext cx="2511380" cy="1477328"/>
          </a:xfrm>
          <a:prstGeom prst="rect">
            <a:avLst/>
          </a:prstGeom>
          <a:noFill/>
        </p:spPr>
        <p:txBody>
          <a:bodyPr wrap="square" rtlCol="0">
            <a:spAutoFit/>
          </a:bodyPr>
          <a:lstStyle/>
          <a:p>
            <a:r>
              <a:rPr lang="en-US" dirty="0" err="1" smtClean="0">
                <a:latin typeface="Trebuchet MS" panose="020B0603020202020204" pitchFamily="34" charset="0"/>
              </a:rPr>
              <a:t>proline</a:t>
            </a:r>
            <a:r>
              <a:rPr lang="en-US" dirty="0" smtClean="0">
                <a:latin typeface="Trebuchet MS" panose="020B0603020202020204" pitchFamily="34" charset="0"/>
              </a:rPr>
              <a:t> decreases the conformational freedom of the chain for neighboring amino acids</a:t>
            </a:r>
            <a:endParaRPr lang="en-US" dirty="0">
              <a:latin typeface="Trebuchet MS" panose="020B0603020202020204" pitchFamily="34" charset="0"/>
            </a:endParaRPr>
          </a:p>
        </p:txBody>
      </p:sp>
      <p:sp>
        <p:nvSpPr>
          <p:cNvPr id="4" name="TextBox 3"/>
          <p:cNvSpPr txBox="1"/>
          <p:nvPr/>
        </p:nvSpPr>
        <p:spPr>
          <a:xfrm>
            <a:off x="3135111" y="3922992"/>
            <a:ext cx="2047741" cy="1600438"/>
          </a:xfrm>
          <a:prstGeom prst="rect">
            <a:avLst/>
          </a:prstGeom>
          <a:noFill/>
        </p:spPr>
        <p:txBody>
          <a:bodyPr wrap="square" rtlCol="0">
            <a:spAutoFit/>
          </a:bodyPr>
          <a:lstStyle/>
          <a:p>
            <a:r>
              <a:rPr lang="en-US" sz="1400" dirty="0" smtClean="0">
                <a:latin typeface="Georgia" panose="02040502050405020303" pitchFamily="18" charset="0"/>
              </a:rPr>
              <a:t>Analysis of protein and peptide structures shows that certain combinations of </a:t>
            </a:r>
            <a:r>
              <a:rPr lang="el-GR" sz="1400" dirty="0" smtClean="0">
                <a:latin typeface="Georgia" panose="02040502050405020303" pitchFamily="18" charset="0"/>
              </a:rPr>
              <a:t>φ</a:t>
            </a:r>
            <a:r>
              <a:rPr lang="en-US" sz="1400" dirty="0" smtClean="0">
                <a:latin typeface="Georgia" panose="02040502050405020303" pitchFamily="18" charset="0"/>
              </a:rPr>
              <a:t> and </a:t>
            </a:r>
            <a:r>
              <a:rPr lang="el-GR" sz="1400" dirty="0" smtClean="0">
                <a:latin typeface="Georgia" panose="02040502050405020303" pitchFamily="18" charset="0"/>
              </a:rPr>
              <a:t>ψ</a:t>
            </a:r>
            <a:r>
              <a:rPr lang="en-US" sz="1400" dirty="0" smtClean="0">
                <a:latin typeface="Georgia" panose="02040502050405020303" pitchFamily="18" charset="0"/>
              </a:rPr>
              <a:t> are associated with certain types of secondary structures</a:t>
            </a:r>
            <a:endParaRPr lang="en-US" sz="1400" dirty="0">
              <a:latin typeface="Georgia" panose="02040502050405020303" pitchFamily="18" charset="0"/>
            </a:endParaRPr>
          </a:p>
        </p:txBody>
      </p:sp>
      <p:sp>
        <p:nvSpPr>
          <p:cNvPr id="5" name="TextBox 4"/>
          <p:cNvSpPr txBox="1"/>
          <p:nvPr/>
        </p:nvSpPr>
        <p:spPr>
          <a:xfrm>
            <a:off x="5703424" y="2963433"/>
            <a:ext cx="6448482" cy="1323439"/>
          </a:xfrm>
          <a:prstGeom prst="rect">
            <a:avLst/>
          </a:prstGeom>
          <a:noFill/>
        </p:spPr>
        <p:txBody>
          <a:bodyPr wrap="square" rtlCol="0">
            <a:spAutoFit/>
          </a:bodyPr>
          <a:lstStyle/>
          <a:p>
            <a:r>
              <a:rPr lang="en-US" sz="1600" dirty="0" smtClean="0">
                <a:latin typeface="Georgia" panose="02040502050405020303" pitchFamily="18" charset="0"/>
              </a:rPr>
              <a:t>Just as the entropy of the English language is decreased by the frequency of certain combinations of letters, the conformational entropy of a protein chain is decreased somewhat because the conformations of amino acids in a protein are influenced by the conformations of their neighbors within the sequence of the chain.</a:t>
            </a:r>
            <a:endParaRPr lang="en-US" sz="1600" dirty="0">
              <a:latin typeface="Georgia" panose="02040502050405020303" pitchFamily="18" charset="0"/>
            </a:endParaRPr>
          </a:p>
        </p:txBody>
      </p:sp>
      <p:sp>
        <p:nvSpPr>
          <p:cNvPr id="6" name="TextBox 5"/>
          <p:cNvSpPr txBox="1"/>
          <p:nvPr/>
        </p:nvSpPr>
        <p:spPr>
          <a:xfrm>
            <a:off x="6423954" y="6209091"/>
            <a:ext cx="5514761" cy="646331"/>
          </a:xfrm>
          <a:prstGeom prst="rect">
            <a:avLst/>
          </a:prstGeom>
          <a:noFill/>
        </p:spPr>
        <p:txBody>
          <a:bodyPr wrap="square" rtlCol="0">
            <a:spAutoFit/>
          </a:bodyPr>
          <a:lstStyle/>
          <a:p>
            <a:r>
              <a:rPr lang="en-US" sz="1200" dirty="0" smtClean="0">
                <a:latin typeface="Georgia" panose="02040502050405020303" pitchFamily="18" charset="0"/>
              </a:rPr>
              <a:t>I double-checked what I’d been telling you about glycine and </a:t>
            </a:r>
            <a:r>
              <a:rPr lang="en-US" sz="1200" dirty="0" err="1" smtClean="0">
                <a:latin typeface="Georgia" panose="02040502050405020303" pitchFamily="18" charset="0"/>
              </a:rPr>
              <a:t>proline</a:t>
            </a:r>
            <a:r>
              <a:rPr lang="en-US" sz="1200" dirty="0" smtClean="0">
                <a:latin typeface="Georgia" panose="02040502050405020303" pitchFamily="18" charset="0"/>
              </a:rPr>
              <a:t> in collagen, and fortunately I was remembering it mostly right  — </a:t>
            </a:r>
            <a:r>
              <a:rPr lang="en-US" sz="1200" dirty="0" smtClean="0">
                <a:latin typeface="Georgia" panose="02040502050405020303" pitchFamily="18" charset="0"/>
                <a:hlinkClick r:id="rId4"/>
              </a:rPr>
              <a:t>https</a:t>
            </a:r>
            <a:r>
              <a:rPr lang="en-US" sz="1200" dirty="0">
                <a:latin typeface="Georgia" panose="02040502050405020303" pitchFamily="18" charset="0"/>
                <a:hlinkClick r:id="rId4"/>
              </a:rPr>
              <a:t>://en.wikipedia.org/wiki/Collagen</a:t>
            </a:r>
            <a:endParaRPr lang="en-US" sz="1200" dirty="0">
              <a:latin typeface="Georgia" panose="02040502050405020303" pitchFamily="18" charset="0"/>
            </a:endParaRPr>
          </a:p>
        </p:txBody>
      </p:sp>
    </p:spTree>
    <p:extLst>
      <p:ext uri="{BB962C8B-B14F-4D97-AF65-F5344CB8AC3E}">
        <p14:creationId xmlns:p14="http://schemas.microsoft.com/office/powerpoint/2010/main" val="7191304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0005" y="579549"/>
            <a:ext cx="10380372" cy="461665"/>
          </a:xfrm>
          <a:prstGeom prst="rect">
            <a:avLst/>
          </a:prstGeom>
          <a:noFill/>
        </p:spPr>
        <p:txBody>
          <a:bodyPr wrap="square" rtlCol="0">
            <a:spAutoFit/>
          </a:bodyPr>
          <a:lstStyle/>
          <a:p>
            <a:r>
              <a:rPr lang="en-US" sz="2400" dirty="0" smtClean="0">
                <a:latin typeface="MV Boli" panose="02000500030200090000" pitchFamily="2" charset="0"/>
                <a:cs typeface="MV Boli" panose="02000500030200090000" pitchFamily="2" charset="0"/>
              </a:rPr>
              <a:t>flopping down the funnel of the energy landscape</a:t>
            </a:r>
            <a:endParaRPr lang="en-US" sz="2400" dirty="0">
              <a:latin typeface="MV Boli" panose="02000500030200090000" pitchFamily="2" charset="0"/>
              <a:cs typeface="MV Boli" panose="0200050003020009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2128" y="810381"/>
            <a:ext cx="5712024" cy="5923280"/>
          </a:xfrm>
          <a:prstGeom prst="rect">
            <a:avLst/>
          </a:prstGeom>
        </p:spPr>
      </p:pic>
      <p:sp>
        <p:nvSpPr>
          <p:cNvPr id="4" name="TextBox 3"/>
          <p:cNvSpPr txBox="1"/>
          <p:nvPr/>
        </p:nvSpPr>
        <p:spPr>
          <a:xfrm>
            <a:off x="218942" y="6387921"/>
            <a:ext cx="7456868" cy="309093"/>
          </a:xfrm>
          <a:prstGeom prst="rect">
            <a:avLst/>
          </a:prstGeom>
          <a:noFill/>
        </p:spPr>
        <p:txBody>
          <a:bodyPr wrap="square" rtlCol="0">
            <a:spAutoFit/>
          </a:bodyPr>
          <a:lstStyle/>
          <a:p>
            <a:r>
              <a:rPr lang="en-US" sz="1400" i="1" dirty="0">
                <a:latin typeface="Trebuchet MS" panose="020B0603020202020204" pitchFamily="34" charset="0"/>
              </a:rPr>
              <a:t>Image from https://en.wikipedia.org/wiki/Folding_funnel</a:t>
            </a:r>
          </a:p>
        </p:txBody>
      </p:sp>
      <p:sp>
        <p:nvSpPr>
          <p:cNvPr id="5" name="TextBox 4"/>
          <p:cNvSpPr txBox="1"/>
          <p:nvPr/>
        </p:nvSpPr>
        <p:spPr>
          <a:xfrm>
            <a:off x="9234152" y="810381"/>
            <a:ext cx="2537138" cy="5478423"/>
          </a:xfrm>
          <a:prstGeom prst="rect">
            <a:avLst/>
          </a:prstGeom>
          <a:noFill/>
        </p:spPr>
        <p:txBody>
          <a:bodyPr wrap="square" rtlCol="0">
            <a:spAutoFit/>
          </a:bodyPr>
          <a:lstStyle/>
          <a:p>
            <a:r>
              <a:rPr lang="en-US" sz="1400" dirty="0" smtClean="0">
                <a:latin typeface="Georgia" panose="02040502050405020303" pitchFamily="18" charset="0"/>
              </a:rPr>
              <a:t>As an unfolded protein chain flops around — “explores conformational space” in formal jargon — when amino acids or short sequences of amino acids fall into favorable (lower energy) conformations, those conformations persist. Neighboring amino acids are then influenced to adopt similar conformations, causing secondary structure elements to form and extend. Eventually the protein reaches the lowest possible energy, the most stable group of conformations, which is called the “native state”. The width of the base of the energy funnel is indicative of the conformational entropy of the native state, or how many conformational variations the native state has.</a:t>
            </a:r>
            <a:endParaRPr lang="en-US" sz="1400" dirty="0">
              <a:latin typeface="Georgia" panose="02040502050405020303" pitchFamily="18" charset="0"/>
            </a:endParaRPr>
          </a:p>
        </p:txBody>
      </p:sp>
    </p:spTree>
    <p:extLst>
      <p:ext uri="{BB962C8B-B14F-4D97-AF65-F5344CB8AC3E}">
        <p14:creationId xmlns:p14="http://schemas.microsoft.com/office/powerpoint/2010/main" val="6343234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399" y="772734"/>
            <a:ext cx="10122795" cy="3785652"/>
          </a:xfrm>
          <a:prstGeom prst="rect">
            <a:avLst/>
          </a:prstGeom>
          <a:noFill/>
        </p:spPr>
        <p:txBody>
          <a:bodyPr wrap="square" rtlCol="0">
            <a:spAutoFit/>
          </a:bodyPr>
          <a:lstStyle/>
          <a:p>
            <a:r>
              <a:rPr lang="en-US" sz="2400" dirty="0" smtClean="0">
                <a:latin typeface="MV Boli" panose="02000500030200090000" pitchFamily="2" charset="0"/>
                <a:cs typeface="MV Boli" panose="02000500030200090000" pitchFamily="2" charset="0"/>
              </a:rPr>
              <a:t>What is “entropy”?</a:t>
            </a:r>
          </a:p>
          <a:p>
            <a:endParaRPr lang="en-US" sz="2400" dirty="0">
              <a:latin typeface="MV Boli" panose="02000500030200090000" pitchFamily="2" charset="0"/>
              <a:cs typeface="MV Boli" panose="02000500030200090000" pitchFamily="2" charset="0"/>
            </a:endParaRPr>
          </a:p>
          <a:p>
            <a:r>
              <a:rPr lang="en-US" sz="2400" dirty="0" err="1" smtClean="0">
                <a:latin typeface="MV Boli" panose="02000500030200090000" pitchFamily="2" charset="0"/>
                <a:cs typeface="MV Boli" panose="02000500030200090000" pitchFamily="2" charset="0"/>
              </a:rPr>
              <a:t>Macrostates</a:t>
            </a:r>
            <a:r>
              <a:rPr lang="en-US" sz="2400" dirty="0" smtClean="0">
                <a:latin typeface="MV Boli" panose="02000500030200090000" pitchFamily="2" charset="0"/>
                <a:cs typeface="MV Boli" panose="02000500030200090000" pitchFamily="2" charset="0"/>
              </a:rPr>
              <a:t> and microstates: what is the “seating chart entropy” of this class?</a:t>
            </a:r>
          </a:p>
          <a:p>
            <a:endParaRPr lang="en-US" sz="2400" dirty="0">
              <a:latin typeface="MV Boli" panose="02000500030200090000" pitchFamily="2" charset="0"/>
              <a:cs typeface="MV Boli" panose="02000500030200090000" pitchFamily="2" charset="0"/>
            </a:endParaRPr>
          </a:p>
          <a:p>
            <a:r>
              <a:rPr lang="en-US" sz="2400" dirty="0" smtClean="0">
                <a:latin typeface="MV Boli" panose="02000500030200090000" pitchFamily="2" charset="0"/>
                <a:cs typeface="MV Boli" panose="02000500030200090000" pitchFamily="2" charset="0"/>
              </a:rPr>
              <a:t>How does a protein fold into the correct structure?</a:t>
            </a:r>
          </a:p>
          <a:p>
            <a:endParaRPr lang="en-US" sz="2400" dirty="0">
              <a:latin typeface="MV Boli" panose="02000500030200090000" pitchFamily="2" charset="0"/>
              <a:cs typeface="MV Boli" panose="02000500030200090000" pitchFamily="2" charset="0"/>
            </a:endParaRPr>
          </a:p>
          <a:p>
            <a:r>
              <a:rPr lang="en-US" sz="2400" dirty="0" smtClean="0">
                <a:latin typeface="MV Boli" panose="02000500030200090000" pitchFamily="2" charset="0"/>
                <a:cs typeface="MV Boli" panose="02000500030200090000" pitchFamily="2" charset="0"/>
              </a:rPr>
              <a:t>Conformational analysis of organic molecules</a:t>
            </a:r>
          </a:p>
          <a:p>
            <a:endParaRPr lang="en-US" sz="2400" dirty="0">
              <a:latin typeface="MV Boli" panose="02000500030200090000" pitchFamily="2" charset="0"/>
              <a:cs typeface="MV Boli" panose="02000500030200090000" pitchFamily="2" charset="0"/>
            </a:endParaRPr>
          </a:p>
          <a:p>
            <a:r>
              <a:rPr lang="en-US" sz="2400" dirty="0" smtClean="0">
                <a:latin typeface="MV Boli" panose="02000500030200090000" pitchFamily="2" charset="0"/>
                <a:cs typeface="MV Boli" panose="02000500030200090000" pitchFamily="2" charset="0"/>
              </a:rPr>
              <a:t>Conformational entropy of proteins</a:t>
            </a:r>
            <a:endParaRPr lang="en-US" sz="2400" dirty="0">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1374064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45" y="1878351"/>
            <a:ext cx="5424136" cy="389978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6071" y="1753096"/>
            <a:ext cx="6265245" cy="4150298"/>
          </a:xfrm>
          <a:prstGeom prst="rect">
            <a:avLst/>
          </a:prstGeom>
        </p:spPr>
      </p:pic>
      <p:sp>
        <p:nvSpPr>
          <p:cNvPr id="4" name="TextBox 3"/>
          <p:cNvSpPr txBox="1"/>
          <p:nvPr/>
        </p:nvSpPr>
        <p:spPr>
          <a:xfrm>
            <a:off x="850005" y="579549"/>
            <a:ext cx="10380372" cy="830997"/>
          </a:xfrm>
          <a:prstGeom prst="rect">
            <a:avLst/>
          </a:prstGeom>
          <a:noFill/>
        </p:spPr>
        <p:txBody>
          <a:bodyPr wrap="square" rtlCol="0">
            <a:spAutoFit/>
          </a:bodyPr>
          <a:lstStyle/>
          <a:p>
            <a:r>
              <a:rPr lang="en-US" sz="2400" dirty="0" smtClean="0">
                <a:latin typeface="MV Boli" panose="02000500030200090000" pitchFamily="2" charset="0"/>
                <a:cs typeface="MV Boli" panose="02000500030200090000" pitchFamily="2" charset="0"/>
              </a:rPr>
              <a:t>Conformational Entropy: a protein is not a single, static structure but rather a dynamic ensemble of many similar structures</a:t>
            </a:r>
            <a:endParaRPr lang="en-US" sz="2400" dirty="0">
              <a:latin typeface="MV Boli" panose="02000500030200090000" pitchFamily="2" charset="0"/>
              <a:cs typeface="MV Boli" panose="02000500030200090000" pitchFamily="2" charset="0"/>
            </a:endParaRPr>
          </a:p>
        </p:txBody>
      </p:sp>
      <p:sp>
        <p:nvSpPr>
          <p:cNvPr id="5" name="TextBox 4"/>
          <p:cNvSpPr txBox="1"/>
          <p:nvPr/>
        </p:nvSpPr>
        <p:spPr>
          <a:xfrm>
            <a:off x="553790" y="5795888"/>
            <a:ext cx="10676587" cy="954107"/>
          </a:xfrm>
          <a:prstGeom prst="rect">
            <a:avLst/>
          </a:prstGeom>
          <a:noFill/>
        </p:spPr>
        <p:txBody>
          <a:bodyPr wrap="square" rtlCol="0">
            <a:spAutoFit/>
          </a:bodyPr>
          <a:lstStyle/>
          <a:p>
            <a:r>
              <a:rPr lang="en-US" sz="1400" dirty="0" smtClean="0">
                <a:latin typeface="Georgia" panose="02040502050405020303" pitchFamily="18" charset="0"/>
              </a:rPr>
              <a:t>X-ray crystallography usually produces a single structure, a single conformation of the protein “locked in” by the crystallization process. Nuclear Magnetic Resonance (NMR) methods for determining the solution structures of proteins produce an ensemble/bundle of many structures with very similar conformations and very similar energies. Usually the 10, 15, or 20 lowest energy conformations are shown in the bundle.</a:t>
            </a:r>
            <a:endParaRPr lang="en-US" sz="1400" dirty="0">
              <a:latin typeface="Georgia" panose="02040502050405020303" pitchFamily="18" charset="0"/>
            </a:endParaRPr>
          </a:p>
        </p:txBody>
      </p:sp>
    </p:spTree>
    <p:extLst>
      <p:ext uri="{BB962C8B-B14F-4D97-AF65-F5344CB8AC3E}">
        <p14:creationId xmlns:p14="http://schemas.microsoft.com/office/powerpoint/2010/main" val="38953714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578" y="744836"/>
            <a:ext cx="11497912" cy="5475660"/>
          </a:xfrm>
          <a:prstGeom prst="rect">
            <a:avLst/>
          </a:prstGeom>
        </p:spPr>
      </p:pic>
      <p:sp>
        <p:nvSpPr>
          <p:cNvPr id="3" name="TextBox 2"/>
          <p:cNvSpPr txBox="1"/>
          <p:nvPr/>
        </p:nvSpPr>
        <p:spPr>
          <a:xfrm>
            <a:off x="257578" y="6362163"/>
            <a:ext cx="7456868" cy="309093"/>
          </a:xfrm>
          <a:prstGeom prst="rect">
            <a:avLst/>
          </a:prstGeom>
          <a:noFill/>
        </p:spPr>
        <p:txBody>
          <a:bodyPr wrap="square" rtlCol="0">
            <a:spAutoFit/>
          </a:bodyPr>
          <a:lstStyle/>
          <a:p>
            <a:r>
              <a:rPr lang="en-US" sz="1400" i="1" dirty="0">
                <a:latin typeface="Trebuchet MS" panose="020B0603020202020204" pitchFamily="34" charset="0"/>
              </a:rPr>
              <a:t>http://www.ncbi.nlm.nih.gov/pmc/articles/PMC2143028/</a:t>
            </a:r>
          </a:p>
        </p:txBody>
      </p:sp>
      <p:sp>
        <p:nvSpPr>
          <p:cNvPr id="4" name="TextBox 3"/>
          <p:cNvSpPr txBox="1"/>
          <p:nvPr/>
        </p:nvSpPr>
        <p:spPr>
          <a:xfrm>
            <a:off x="257578" y="160061"/>
            <a:ext cx="11497912" cy="523220"/>
          </a:xfrm>
          <a:prstGeom prst="rect">
            <a:avLst/>
          </a:prstGeom>
          <a:noFill/>
        </p:spPr>
        <p:txBody>
          <a:bodyPr wrap="square" rtlCol="0">
            <a:spAutoFit/>
          </a:bodyPr>
          <a:lstStyle/>
          <a:p>
            <a:r>
              <a:rPr lang="en-US" sz="1400" dirty="0" smtClean="0">
                <a:latin typeface="Georgia" panose="02040502050405020303" pitchFamily="18" charset="0"/>
              </a:rPr>
              <a:t>The next several slides are a few examples from the protein structure literature of the sort of information about protein structure and function that can be gained from studying conformational entropy. There’s about 25 years of this stuff out there to study!</a:t>
            </a:r>
            <a:endParaRPr lang="en-US" sz="1400" dirty="0">
              <a:latin typeface="Georgia" panose="02040502050405020303" pitchFamily="18" charset="0"/>
            </a:endParaRPr>
          </a:p>
        </p:txBody>
      </p:sp>
    </p:spTree>
    <p:extLst>
      <p:ext uri="{BB962C8B-B14F-4D97-AF65-F5344CB8AC3E}">
        <p14:creationId xmlns:p14="http://schemas.microsoft.com/office/powerpoint/2010/main" val="17248169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7886" y="142791"/>
            <a:ext cx="6977724" cy="6154978"/>
          </a:xfrm>
          <a:prstGeom prst="rect">
            <a:avLst/>
          </a:prstGeom>
        </p:spPr>
      </p:pic>
      <p:sp>
        <p:nvSpPr>
          <p:cNvPr id="3" name="TextBox 2"/>
          <p:cNvSpPr txBox="1"/>
          <p:nvPr/>
        </p:nvSpPr>
        <p:spPr>
          <a:xfrm>
            <a:off x="257578" y="6362163"/>
            <a:ext cx="7456868" cy="309093"/>
          </a:xfrm>
          <a:prstGeom prst="rect">
            <a:avLst/>
          </a:prstGeom>
          <a:noFill/>
        </p:spPr>
        <p:txBody>
          <a:bodyPr wrap="square" rtlCol="0">
            <a:spAutoFit/>
          </a:bodyPr>
          <a:lstStyle/>
          <a:p>
            <a:r>
              <a:rPr lang="en-US" sz="1400" i="1" dirty="0">
                <a:latin typeface="Trebuchet MS" panose="020B0603020202020204" pitchFamily="34" charset="0"/>
              </a:rPr>
              <a:t>http://www.nature.com/nature/journal/v448/n7151/full/nature05959.html</a:t>
            </a:r>
          </a:p>
        </p:txBody>
      </p:sp>
    </p:spTree>
    <p:extLst>
      <p:ext uri="{BB962C8B-B14F-4D97-AF65-F5344CB8AC3E}">
        <p14:creationId xmlns:p14="http://schemas.microsoft.com/office/powerpoint/2010/main" val="3426191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604" y="340036"/>
            <a:ext cx="8518077" cy="5906217"/>
          </a:xfrm>
          <a:prstGeom prst="rect">
            <a:avLst/>
          </a:prstGeom>
        </p:spPr>
      </p:pic>
      <p:sp>
        <p:nvSpPr>
          <p:cNvPr id="3" name="TextBox 2"/>
          <p:cNvSpPr txBox="1"/>
          <p:nvPr/>
        </p:nvSpPr>
        <p:spPr>
          <a:xfrm>
            <a:off x="257578" y="6362163"/>
            <a:ext cx="7456868" cy="309093"/>
          </a:xfrm>
          <a:prstGeom prst="rect">
            <a:avLst/>
          </a:prstGeom>
          <a:noFill/>
        </p:spPr>
        <p:txBody>
          <a:bodyPr wrap="square" rtlCol="0">
            <a:spAutoFit/>
          </a:bodyPr>
          <a:lstStyle/>
          <a:p>
            <a:r>
              <a:rPr lang="en-US" sz="1400" i="1" dirty="0">
                <a:latin typeface="Trebuchet MS" panose="020B0603020202020204" pitchFamily="34" charset="0"/>
              </a:rPr>
              <a:t>http://pubs.acs.org/doi/abs/10.1021/ja405200u</a:t>
            </a:r>
          </a:p>
        </p:txBody>
      </p:sp>
    </p:spTree>
    <p:extLst>
      <p:ext uri="{BB962C8B-B14F-4D97-AF65-F5344CB8AC3E}">
        <p14:creationId xmlns:p14="http://schemas.microsoft.com/office/powerpoint/2010/main" val="19701821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9271" y="0"/>
            <a:ext cx="7222305" cy="6428645"/>
          </a:xfrm>
          <a:prstGeom prst="rect">
            <a:avLst/>
          </a:prstGeom>
        </p:spPr>
      </p:pic>
      <p:sp>
        <p:nvSpPr>
          <p:cNvPr id="3" name="TextBox 2"/>
          <p:cNvSpPr txBox="1"/>
          <p:nvPr/>
        </p:nvSpPr>
        <p:spPr>
          <a:xfrm>
            <a:off x="257578" y="6362163"/>
            <a:ext cx="7456868" cy="309093"/>
          </a:xfrm>
          <a:prstGeom prst="rect">
            <a:avLst/>
          </a:prstGeom>
          <a:noFill/>
        </p:spPr>
        <p:txBody>
          <a:bodyPr wrap="square" rtlCol="0">
            <a:spAutoFit/>
          </a:bodyPr>
          <a:lstStyle/>
          <a:p>
            <a:r>
              <a:rPr lang="en-US" sz="1400" i="1" dirty="0">
                <a:latin typeface="Trebuchet MS" panose="020B0603020202020204" pitchFamily="34" charset="0"/>
              </a:rPr>
              <a:t>http://pubs.acs.org/doi/abs/10.1021/ja405200u</a:t>
            </a:r>
          </a:p>
        </p:txBody>
      </p:sp>
      <p:sp>
        <p:nvSpPr>
          <p:cNvPr id="4" name="TextBox 3"/>
          <p:cNvSpPr txBox="1"/>
          <p:nvPr/>
        </p:nvSpPr>
        <p:spPr>
          <a:xfrm>
            <a:off x="9401576" y="502276"/>
            <a:ext cx="2202289" cy="3785652"/>
          </a:xfrm>
          <a:prstGeom prst="rect">
            <a:avLst/>
          </a:prstGeom>
          <a:noFill/>
        </p:spPr>
        <p:txBody>
          <a:bodyPr wrap="square" rtlCol="0">
            <a:spAutoFit/>
          </a:bodyPr>
          <a:lstStyle/>
          <a:p>
            <a:r>
              <a:rPr lang="en-US" sz="1600" dirty="0" smtClean="0">
                <a:latin typeface="Georgia" panose="02040502050405020303" pitchFamily="18" charset="0"/>
              </a:rPr>
              <a:t>I picked this article for this nice figure that illustrates in the left image both backbone (pale grey) and side chain (green) conformational entropy of the structure of the protein and in the center image the energy differences between different side-chain conformations.</a:t>
            </a:r>
            <a:endParaRPr lang="en-US" sz="1600" dirty="0">
              <a:latin typeface="Georgia" panose="02040502050405020303" pitchFamily="18" charset="0"/>
            </a:endParaRPr>
          </a:p>
        </p:txBody>
      </p:sp>
    </p:spTree>
    <p:extLst>
      <p:ext uri="{BB962C8B-B14F-4D97-AF65-F5344CB8AC3E}">
        <p14:creationId xmlns:p14="http://schemas.microsoft.com/office/powerpoint/2010/main" val="20013209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490" y="687278"/>
            <a:ext cx="10058400" cy="5565098"/>
          </a:xfrm>
          <a:prstGeom prst="rect">
            <a:avLst/>
          </a:prstGeom>
        </p:spPr>
      </p:pic>
      <p:sp>
        <p:nvSpPr>
          <p:cNvPr id="4" name="TextBox 3"/>
          <p:cNvSpPr txBox="1"/>
          <p:nvPr/>
        </p:nvSpPr>
        <p:spPr>
          <a:xfrm>
            <a:off x="257578" y="6362163"/>
            <a:ext cx="7456868" cy="309093"/>
          </a:xfrm>
          <a:prstGeom prst="rect">
            <a:avLst/>
          </a:prstGeom>
          <a:noFill/>
        </p:spPr>
        <p:txBody>
          <a:bodyPr wrap="square" rtlCol="0">
            <a:spAutoFit/>
          </a:bodyPr>
          <a:lstStyle/>
          <a:p>
            <a:r>
              <a:rPr lang="en-US" sz="1400" i="1" dirty="0">
                <a:latin typeface="Trebuchet MS" panose="020B0603020202020204" pitchFamily="34" charset="0"/>
              </a:rPr>
              <a:t>http://www.nature.com/nature/journal/v488/n7410/full/nature11271.html</a:t>
            </a:r>
          </a:p>
        </p:txBody>
      </p:sp>
    </p:spTree>
    <p:extLst>
      <p:ext uri="{BB962C8B-B14F-4D97-AF65-F5344CB8AC3E}">
        <p14:creationId xmlns:p14="http://schemas.microsoft.com/office/powerpoint/2010/main" val="32747396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555" y="195449"/>
            <a:ext cx="8088889" cy="6209524"/>
          </a:xfrm>
          <a:prstGeom prst="rect">
            <a:avLst/>
          </a:prstGeom>
        </p:spPr>
      </p:pic>
      <p:sp>
        <p:nvSpPr>
          <p:cNvPr id="3" name="TextBox 2"/>
          <p:cNvSpPr txBox="1"/>
          <p:nvPr/>
        </p:nvSpPr>
        <p:spPr>
          <a:xfrm>
            <a:off x="257578" y="6362163"/>
            <a:ext cx="7456868" cy="309093"/>
          </a:xfrm>
          <a:prstGeom prst="rect">
            <a:avLst/>
          </a:prstGeom>
          <a:noFill/>
        </p:spPr>
        <p:txBody>
          <a:bodyPr wrap="square" rtlCol="0">
            <a:spAutoFit/>
          </a:bodyPr>
          <a:lstStyle/>
          <a:p>
            <a:r>
              <a:rPr lang="en-US" sz="1400" i="1" dirty="0">
                <a:latin typeface="Trebuchet MS" panose="020B0603020202020204" pitchFamily="34" charset="0"/>
              </a:rPr>
              <a:t>http://www.nature.com/nature/journal/v488/n7410/full/nature11271.html</a:t>
            </a:r>
          </a:p>
        </p:txBody>
      </p:sp>
      <p:sp>
        <p:nvSpPr>
          <p:cNvPr id="4" name="TextBox 3"/>
          <p:cNvSpPr txBox="1"/>
          <p:nvPr/>
        </p:nvSpPr>
        <p:spPr>
          <a:xfrm>
            <a:off x="257578" y="388632"/>
            <a:ext cx="1700011" cy="2246769"/>
          </a:xfrm>
          <a:prstGeom prst="rect">
            <a:avLst/>
          </a:prstGeom>
          <a:noFill/>
        </p:spPr>
        <p:txBody>
          <a:bodyPr wrap="square" rtlCol="0">
            <a:spAutoFit/>
          </a:bodyPr>
          <a:lstStyle/>
          <a:p>
            <a:r>
              <a:rPr lang="en-US" sz="1400" dirty="0" smtClean="0">
                <a:latin typeface="Georgia" panose="02040502050405020303" pitchFamily="18" charset="0"/>
              </a:rPr>
              <a:t>This article illustrates how understanding the conformational entropy of a protein can also help us to understand how the protein functions</a:t>
            </a:r>
            <a:endParaRPr lang="en-US" sz="1400" dirty="0">
              <a:latin typeface="Georgia" panose="02040502050405020303" pitchFamily="18" charset="0"/>
            </a:endParaRPr>
          </a:p>
        </p:txBody>
      </p:sp>
    </p:spTree>
    <p:extLst>
      <p:ext uri="{BB962C8B-B14F-4D97-AF65-F5344CB8AC3E}">
        <p14:creationId xmlns:p14="http://schemas.microsoft.com/office/powerpoint/2010/main" val="9097925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KR-WT-HetNO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594" y="441128"/>
            <a:ext cx="7727323" cy="5889231"/>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5"/>
          <p:cNvSpPr txBox="1">
            <a:spLocks noChangeArrowheads="1"/>
          </p:cNvSpPr>
          <p:nvPr/>
        </p:nvSpPr>
        <p:spPr bwMode="auto">
          <a:xfrm>
            <a:off x="7867917" y="1692972"/>
            <a:ext cx="4045041" cy="3693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2000" dirty="0" smtClean="0">
                <a:latin typeface="MV Boli" panose="02000500030200090000" pitchFamily="2" charset="0"/>
                <a:cs typeface="MV Boli" panose="02000500030200090000" pitchFamily="2" charset="0"/>
              </a:rPr>
              <a:t>One of the first methods for measuring the internal dynamics of a protein:</a:t>
            </a:r>
          </a:p>
          <a:p>
            <a:pPr algn="l"/>
            <a:r>
              <a:rPr lang="en-US" sz="2000" dirty="0" smtClean="0">
                <a:latin typeface="MV Boli" panose="02000500030200090000" pitchFamily="2" charset="0"/>
                <a:cs typeface="MV Boli" panose="02000500030200090000" pitchFamily="2" charset="0"/>
              </a:rPr>
              <a:t>the </a:t>
            </a:r>
            <a:r>
              <a:rPr lang="en-US" sz="2000" dirty="0">
                <a:latin typeface="MV Boli" panose="02000500030200090000" pitchFamily="2" charset="0"/>
                <a:cs typeface="MV Boli" panose="02000500030200090000" pitchFamily="2" charset="0"/>
              </a:rPr>
              <a:t>Het-NOE indicates flexibility; more rigid sections of the polypeptide chain will have high values while more flexible sections will have lower values </a:t>
            </a:r>
            <a:endParaRPr lang="en-US" sz="2000" dirty="0" smtClean="0">
              <a:latin typeface="MV Boli" panose="02000500030200090000" pitchFamily="2" charset="0"/>
              <a:cs typeface="MV Boli" panose="02000500030200090000" pitchFamily="2" charset="0"/>
            </a:endParaRPr>
          </a:p>
          <a:p>
            <a:pPr algn="l"/>
            <a:endParaRPr lang="en-US" sz="2000" dirty="0">
              <a:latin typeface="MV Boli" panose="02000500030200090000" pitchFamily="2" charset="0"/>
              <a:cs typeface="MV Boli" panose="02000500030200090000" pitchFamily="2" charset="0"/>
            </a:endParaRPr>
          </a:p>
          <a:p>
            <a:r>
              <a:rPr lang="en-US" sz="1400" dirty="0" smtClean="0">
                <a:latin typeface="Trebuchet MS" panose="020B0603020202020204" pitchFamily="34" charset="0"/>
              </a:rPr>
              <a:t>(Kay</a:t>
            </a:r>
            <a:r>
              <a:rPr lang="en-US" sz="1400" dirty="0">
                <a:latin typeface="Trebuchet MS" panose="020B0603020202020204" pitchFamily="34" charset="0"/>
              </a:rPr>
              <a:t>, et al. </a:t>
            </a:r>
            <a:r>
              <a:rPr lang="en-US" sz="1400" i="1" dirty="0">
                <a:latin typeface="Trebuchet MS" panose="020B0603020202020204" pitchFamily="34" charset="0"/>
              </a:rPr>
              <a:t>Biochemistry,</a:t>
            </a:r>
            <a:r>
              <a:rPr lang="en-US" sz="1400" dirty="0">
                <a:latin typeface="Trebuchet MS" panose="020B0603020202020204" pitchFamily="34" charset="0"/>
              </a:rPr>
              <a:t> </a:t>
            </a:r>
            <a:r>
              <a:rPr lang="en-US" sz="1400" b="1" dirty="0">
                <a:latin typeface="Trebuchet MS" panose="020B0603020202020204" pitchFamily="34" charset="0"/>
              </a:rPr>
              <a:t>1989, </a:t>
            </a:r>
            <a:r>
              <a:rPr lang="en-US" sz="1400" i="1" dirty="0">
                <a:latin typeface="Trebuchet MS" panose="020B0603020202020204" pitchFamily="34" charset="0"/>
              </a:rPr>
              <a:t>28,</a:t>
            </a:r>
            <a:r>
              <a:rPr lang="en-US" sz="1400" dirty="0">
                <a:latin typeface="Trebuchet MS" panose="020B0603020202020204" pitchFamily="34" charset="0"/>
              </a:rPr>
              <a:t> </a:t>
            </a:r>
            <a:r>
              <a:rPr lang="en-US" sz="1400" dirty="0" smtClean="0">
                <a:latin typeface="Trebuchet MS" panose="020B0603020202020204" pitchFamily="34" charset="0"/>
              </a:rPr>
              <a:t>8972-8979)</a:t>
            </a:r>
            <a:endParaRPr lang="en-US" sz="1400" dirty="0">
              <a:latin typeface="Trebuchet MS" panose="020B0603020202020204" pitchFamily="34" charset="0"/>
            </a:endParaRPr>
          </a:p>
          <a:p>
            <a:pPr algn="l"/>
            <a:endParaRPr lang="en-US" sz="2000" dirty="0">
              <a:latin typeface="MV Boli" panose="02000500030200090000" pitchFamily="2" charset="0"/>
              <a:cs typeface="MV Boli" panose="02000500030200090000" pitchFamily="2" charset="0"/>
            </a:endParaRPr>
          </a:p>
        </p:txBody>
      </p:sp>
      <p:sp>
        <p:nvSpPr>
          <p:cNvPr id="2" name="TextBox 1"/>
          <p:cNvSpPr txBox="1"/>
          <p:nvPr/>
        </p:nvSpPr>
        <p:spPr>
          <a:xfrm>
            <a:off x="8075053" y="5253140"/>
            <a:ext cx="3928057" cy="1384995"/>
          </a:xfrm>
          <a:prstGeom prst="rect">
            <a:avLst/>
          </a:prstGeom>
          <a:noFill/>
        </p:spPr>
        <p:txBody>
          <a:bodyPr wrap="square" rtlCol="0">
            <a:spAutoFit/>
          </a:bodyPr>
          <a:lstStyle/>
          <a:p>
            <a:r>
              <a:rPr lang="en-US" sz="1400" dirty="0" smtClean="0">
                <a:latin typeface="Georgia" panose="02040502050405020303" pitchFamily="18" charset="0"/>
              </a:rPr>
              <a:t>In my mutant CKR-</a:t>
            </a:r>
            <a:r>
              <a:rPr lang="en-US" sz="1400" dirty="0" err="1" smtClean="0">
                <a:latin typeface="Georgia" panose="02040502050405020303" pitchFamily="18" charset="0"/>
              </a:rPr>
              <a:t>brazzein</a:t>
            </a:r>
            <a:r>
              <a:rPr lang="en-US" sz="1400" dirty="0" smtClean="0">
                <a:latin typeface="Georgia" panose="02040502050405020303" pitchFamily="18" charset="0"/>
              </a:rPr>
              <a:t>, the sequence changes I made strengthened the secondary structure of the termini of the protein. This strengthening of the secondary structure was compensated for by an overall increase in flexibility of the protein.</a:t>
            </a:r>
            <a:endParaRPr lang="en-US" sz="1400" dirty="0">
              <a:latin typeface="Georgia" panose="02040502050405020303" pitchFamily="18" charset="0"/>
            </a:endParaRPr>
          </a:p>
        </p:txBody>
      </p:sp>
    </p:spTree>
    <p:extLst>
      <p:ext uri="{BB962C8B-B14F-4D97-AF65-F5344CB8AC3E}">
        <p14:creationId xmlns:p14="http://schemas.microsoft.com/office/powerpoint/2010/main" val="16122670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53917" y="0"/>
            <a:ext cx="10398431" cy="6888252"/>
          </a:xfrm>
          <a:prstGeom prst="rect">
            <a:avLst/>
          </a:prstGeom>
        </p:spPr>
      </p:pic>
      <p:sp>
        <p:nvSpPr>
          <p:cNvPr id="2" name="TextBox 1"/>
          <p:cNvSpPr txBox="1"/>
          <p:nvPr/>
        </p:nvSpPr>
        <p:spPr>
          <a:xfrm>
            <a:off x="1004551" y="721217"/>
            <a:ext cx="9994006" cy="5693866"/>
          </a:xfrm>
          <a:prstGeom prst="rect">
            <a:avLst/>
          </a:prstGeom>
          <a:noFill/>
        </p:spPr>
        <p:txBody>
          <a:bodyPr wrap="square" rtlCol="0">
            <a:spAutoFit/>
          </a:bodyPr>
          <a:lstStyle/>
          <a:p>
            <a:r>
              <a:rPr lang="en-US" sz="2800" b="1" dirty="0" smtClean="0">
                <a:latin typeface="MV Boli" panose="02000500030200090000" pitchFamily="2" charset="0"/>
                <a:cs typeface="MV Boli" panose="02000500030200090000" pitchFamily="2" charset="0"/>
              </a:rPr>
              <a:t>Conformational Entropy </a:t>
            </a:r>
            <a:r>
              <a:rPr lang="en-US" sz="2400" dirty="0" smtClean="0">
                <a:latin typeface="MV Boli" panose="02000500030200090000" pitchFamily="2" charset="0"/>
                <a:cs typeface="MV Boli" panose="02000500030200090000" pitchFamily="2" charset="0"/>
              </a:rPr>
              <a:t>is an example of how information is contained within/can be obtained from the entropy of a system</a:t>
            </a:r>
          </a:p>
          <a:p>
            <a:endParaRPr lang="en-US" sz="2400" dirty="0">
              <a:latin typeface="MV Boli" panose="02000500030200090000" pitchFamily="2" charset="0"/>
              <a:cs typeface="MV Boli" panose="02000500030200090000" pitchFamily="2" charset="0"/>
            </a:endParaRPr>
          </a:p>
          <a:p>
            <a:r>
              <a:rPr lang="en-US" sz="2400" dirty="0" smtClean="0">
                <a:latin typeface="MV Boli" panose="02000500030200090000" pitchFamily="2" charset="0"/>
                <a:cs typeface="MV Boli" panose="02000500030200090000" pitchFamily="2" charset="0"/>
              </a:rPr>
              <a:t>Studying &amp; understanding conformational entropy allows</a:t>
            </a:r>
          </a:p>
          <a:p>
            <a:r>
              <a:rPr lang="en-US" sz="2400" dirty="0">
                <a:latin typeface="MV Boli" panose="02000500030200090000" pitchFamily="2" charset="0"/>
                <a:cs typeface="MV Boli" panose="02000500030200090000" pitchFamily="2" charset="0"/>
              </a:rPr>
              <a:t>	</a:t>
            </a:r>
            <a:r>
              <a:rPr lang="en-US" sz="2400" dirty="0" smtClean="0">
                <a:latin typeface="MV Boli" panose="02000500030200090000" pitchFamily="2" charset="0"/>
                <a:cs typeface="MV Boli" panose="02000500030200090000" pitchFamily="2" charset="0"/>
              </a:rPr>
              <a:t>• improved </a:t>
            </a:r>
            <a:r>
              <a:rPr lang="en-US" sz="2400" i="1" dirty="0" smtClean="0">
                <a:latin typeface="MV Boli" panose="02000500030200090000" pitchFamily="2" charset="0"/>
                <a:cs typeface="MV Boli" panose="02000500030200090000" pitchFamily="2" charset="0"/>
              </a:rPr>
              <a:t>de novo</a:t>
            </a:r>
            <a:r>
              <a:rPr lang="en-US" sz="2400" dirty="0" smtClean="0">
                <a:latin typeface="MV Boli" panose="02000500030200090000" pitchFamily="2" charset="0"/>
                <a:cs typeface="MV Boli" panose="02000500030200090000" pitchFamily="2" charset="0"/>
              </a:rPr>
              <a:t> prediction of protein structure based 		on primary sequence</a:t>
            </a:r>
          </a:p>
          <a:p>
            <a:r>
              <a:rPr lang="en-US" sz="2400" dirty="0">
                <a:latin typeface="MV Boli" panose="02000500030200090000" pitchFamily="2" charset="0"/>
                <a:cs typeface="MV Boli" panose="02000500030200090000" pitchFamily="2" charset="0"/>
              </a:rPr>
              <a:t>	</a:t>
            </a:r>
            <a:r>
              <a:rPr lang="en-US" sz="2400" dirty="0" smtClean="0">
                <a:latin typeface="MV Boli" panose="02000500030200090000" pitchFamily="2" charset="0"/>
                <a:cs typeface="MV Boli" panose="02000500030200090000" pitchFamily="2" charset="0"/>
              </a:rPr>
              <a:t>• better understanding of how proteins interact with each 		other</a:t>
            </a:r>
          </a:p>
          <a:p>
            <a:r>
              <a:rPr lang="en-US" sz="2400" dirty="0">
                <a:latin typeface="MV Boli" panose="02000500030200090000" pitchFamily="2" charset="0"/>
                <a:cs typeface="MV Boli" panose="02000500030200090000" pitchFamily="2" charset="0"/>
              </a:rPr>
              <a:t>	</a:t>
            </a:r>
            <a:r>
              <a:rPr lang="en-US" sz="2400" dirty="0" smtClean="0">
                <a:latin typeface="MV Boli" panose="02000500030200090000" pitchFamily="2" charset="0"/>
                <a:cs typeface="MV Boli" panose="02000500030200090000" pitchFamily="2" charset="0"/>
              </a:rPr>
              <a:t>• insight into ligand binding and enzyme reaction mechanisms</a:t>
            </a:r>
          </a:p>
          <a:p>
            <a:endParaRPr lang="en-US" sz="2400" dirty="0">
              <a:latin typeface="MV Boli" panose="02000500030200090000" pitchFamily="2" charset="0"/>
              <a:cs typeface="MV Boli" panose="02000500030200090000" pitchFamily="2" charset="0"/>
            </a:endParaRPr>
          </a:p>
          <a:p>
            <a:r>
              <a:rPr lang="en-US" sz="2400" dirty="0" smtClean="0">
                <a:latin typeface="MV Boli" panose="02000500030200090000" pitchFamily="2" charset="0"/>
                <a:cs typeface="MV Boli" panose="02000500030200090000" pitchFamily="2" charset="0"/>
              </a:rPr>
              <a:t>And extracting all this information is not without its cost in increasing the overall entropy of the universe, from the evaporation of the liquid nitrogen and liquid helium required to cool the NMR magnets to the neglected dishes &amp; laundry of the graduate students who actually do all the work…</a:t>
            </a:r>
            <a:endParaRPr lang="en-US" sz="2400" dirty="0">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5194870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49250" y="1661375"/>
            <a:ext cx="9427335" cy="3046988"/>
          </a:xfrm>
          <a:prstGeom prst="rect">
            <a:avLst/>
          </a:prstGeom>
          <a:noFill/>
        </p:spPr>
        <p:txBody>
          <a:bodyPr wrap="square" rtlCol="0">
            <a:spAutoFit/>
          </a:bodyPr>
          <a:lstStyle/>
          <a:p>
            <a:pPr algn="ctr"/>
            <a:r>
              <a:rPr lang="en-US" sz="9600" dirty="0" smtClean="0">
                <a:latin typeface="MV Boli" panose="02000500030200090000" pitchFamily="2" charset="0"/>
                <a:cs typeface="MV Boli" panose="02000500030200090000" pitchFamily="2" charset="0"/>
              </a:rPr>
              <a:t>What is </a:t>
            </a:r>
            <a:br>
              <a:rPr lang="en-US" sz="9600" dirty="0" smtClean="0">
                <a:latin typeface="MV Boli" panose="02000500030200090000" pitchFamily="2" charset="0"/>
                <a:cs typeface="MV Boli" panose="02000500030200090000" pitchFamily="2" charset="0"/>
              </a:rPr>
            </a:br>
            <a:r>
              <a:rPr lang="en-US" sz="9600" dirty="0" smtClean="0">
                <a:latin typeface="MV Boli" panose="02000500030200090000" pitchFamily="2" charset="0"/>
                <a:cs typeface="MV Boli" panose="02000500030200090000" pitchFamily="2" charset="0"/>
              </a:rPr>
              <a:t>ENTROPY?</a:t>
            </a:r>
            <a:endParaRPr lang="en-US" sz="9600" dirty="0">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10290661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8039" y="5499278"/>
            <a:ext cx="9079606" cy="1261884"/>
          </a:xfrm>
          <a:prstGeom prst="rect">
            <a:avLst/>
          </a:prstGeom>
          <a:noFill/>
        </p:spPr>
        <p:txBody>
          <a:bodyPr wrap="square" rtlCol="0">
            <a:spAutoFit/>
          </a:bodyPr>
          <a:lstStyle/>
          <a:p>
            <a:r>
              <a:rPr lang="en-US" sz="2800" b="1" dirty="0" smtClean="0">
                <a:latin typeface="MV Boli" panose="02000500030200090000" pitchFamily="2" charset="0"/>
                <a:cs typeface="MV Boli" panose="02000500030200090000" pitchFamily="2" charset="0"/>
              </a:rPr>
              <a:t>Entropy</a:t>
            </a:r>
            <a:r>
              <a:rPr lang="en-US" sz="2400" dirty="0" smtClean="0">
                <a:latin typeface="MV Boli" panose="02000500030200090000" pitchFamily="2" charset="0"/>
                <a:cs typeface="MV Boli" panose="02000500030200090000" pitchFamily="2" charset="0"/>
              </a:rPr>
              <a:t> is a function of the number of energetically equivalent ways to achieve a particular set of conditions</a:t>
            </a:r>
          </a:p>
          <a:p>
            <a:endParaRPr lang="en-US" sz="2400" dirty="0">
              <a:latin typeface="MV Boli" panose="02000500030200090000" pitchFamily="2" charset="0"/>
              <a:cs typeface="MV Boli" panose="0200050003020009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0481" y="352462"/>
            <a:ext cx="7197144" cy="4734693"/>
          </a:xfrm>
          <a:prstGeom prst="rect">
            <a:avLst/>
          </a:prstGeom>
        </p:spPr>
      </p:pic>
    </p:spTree>
    <p:extLst>
      <p:ext uri="{BB962C8B-B14F-4D97-AF65-F5344CB8AC3E}">
        <p14:creationId xmlns:p14="http://schemas.microsoft.com/office/powerpoint/2010/main" val="5030517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7179" y="2116730"/>
            <a:ext cx="5934821" cy="3616001"/>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18239"/>
            <a:ext cx="8534400" cy="3706368"/>
          </a:xfrm>
          <a:prstGeom prst="rect">
            <a:avLst/>
          </a:prstGeom>
        </p:spPr>
      </p:pic>
      <p:sp>
        <p:nvSpPr>
          <p:cNvPr id="4" name="Rectangle 3"/>
          <p:cNvSpPr/>
          <p:nvPr/>
        </p:nvSpPr>
        <p:spPr>
          <a:xfrm>
            <a:off x="7997780" y="1944710"/>
            <a:ext cx="4194220" cy="708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325932" y="4992196"/>
            <a:ext cx="4194220" cy="708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18942" y="6387921"/>
            <a:ext cx="7456868" cy="309093"/>
          </a:xfrm>
          <a:prstGeom prst="rect">
            <a:avLst/>
          </a:prstGeom>
          <a:noFill/>
        </p:spPr>
        <p:txBody>
          <a:bodyPr wrap="square" rtlCol="0">
            <a:spAutoFit/>
          </a:bodyPr>
          <a:lstStyle/>
          <a:p>
            <a:r>
              <a:rPr lang="en-US" sz="1400" i="1" dirty="0" smtClean="0">
                <a:latin typeface="Trebuchet MS" panose="020B0603020202020204" pitchFamily="34" charset="0"/>
              </a:rPr>
              <a:t>Images </a:t>
            </a:r>
            <a:r>
              <a:rPr lang="en-US" sz="1400" i="1" dirty="0">
                <a:latin typeface="Trebuchet MS" panose="020B0603020202020204" pitchFamily="34" charset="0"/>
              </a:rPr>
              <a:t>from </a:t>
            </a:r>
            <a:r>
              <a:rPr lang="en-US" sz="1400" i="1" dirty="0" smtClean="0">
                <a:latin typeface="Trebuchet MS" panose="020B0603020202020204" pitchFamily="34" charset="0"/>
              </a:rPr>
              <a:t>“Chemistry: A Molecular Approach”, </a:t>
            </a:r>
            <a:r>
              <a:rPr lang="en-US" sz="1400" i="1" dirty="0" err="1" smtClean="0">
                <a:latin typeface="Trebuchet MS" panose="020B0603020202020204" pitchFamily="34" charset="0"/>
              </a:rPr>
              <a:t>Tro</a:t>
            </a:r>
            <a:r>
              <a:rPr lang="en-US" sz="1400" i="1" dirty="0" smtClean="0">
                <a:latin typeface="Trebuchet MS" panose="020B0603020202020204" pitchFamily="34" charset="0"/>
              </a:rPr>
              <a:t>, 3</a:t>
            </a:r>
            <a:r>
              <a:rPr lang="en-US" sz="1400" i="1" baseline="30000" dirty="0" smtClean="0">
                <a:latin typeface="Trebuchet MS" panose="020B0603020202020204" pitchFamily="34" charset="0"/>
              </a:rPr>
              <a:t>rd</a:t>
            </a:r>
            <a:r>
              <a:rPr lang="en-US" sz="1400" i="1" dirty="0" smtClean="0">
                <a:latin typeface="Trebuchet MS" panose="020B0603020202020204" pitchFamily="34" charset="0"/>
              </a:rPr>
              <a:t> </a:t>
            </a:r>
            <a:r>
              <a:rPr lang="en-US" sz="1400" i="1" dirty="0" err="1" smtClean="0">
                <a:latin typeface="Trebuchet MS" panose="020B0603020202020204" pitchFamily="34" charset="0"/>
              </a:rPr>
              <a:t>ed</a:t>
            </a:r>
            <a:endParaRPr lang="en-US" sz="1400" i="1" dirty="0">
              <a:latin typeface="Trebuchet MS" panose="020B0603020202020204" pitchFamily="34" charset="0"/>
            </a:endParaRPr>
          </a:p>
        </p:txBody>
      </p:sp>
      <p:sp>
        <p:nvSpPr>
          <p:cNvPr id="7" name="TextBox 6"/>
          <p:cNvSpPr txBox="1"/>
          <p:nvPr/>
        </p:nvSpPr>
        <p:spPr>
          <a:xfrm>
            <a:off x="7818549" y="5304586"/>
            <a:ext cx="4037527" cy="830997"/>
          </a:xfrm>
          <a:prstGeom prst="rect">
            <a:avLst/>
          </a:prstGeom>
          <a:noFill/>
        </p:spPr>
        <p:txBody>
          <a:bodyPr wrap="square" rtlCol="0">
            <a:spAutoFit/>
          </a:bodyPr>
          <a:lstStyle/>
          <a:p>
            <a:r>
              <a:rPr lang="en-US" sz="1600" dirty="0" smtClean="0">
                <a:latin typeface="Georgia" panose="02040502050405020303" pitchFamily="18" charset="0"/>
                <a:cs typeface="MV Boli" panose="02000500030200090000" pitchFamily="2" charset="0"/>
              </a:rPr>
              <a:t>System B has greater entropy than system A because it has more ways to achieve the same result (4 J total energy)</a:t>
            </a:r>
            <a:endParaRPr lang="en-US" sz="1600" dirty="0">
              <a:latin typeface="Georgia" panose="02040502050405020303" pitchFamily="18" charset="0"/>
              <a:cs typeface="MV Boli" panose="02000500030200090000" pitchFamily="2" charset="0"/>
            </a:endParaRPr>
          </a:p>
        </p:txBody>
      </p:sp>
    </p:spTree>
    <p:extLst>
      <p:ext uri="{BB962C8B-B14F-4D97-AF65-F5344CB8AC3E}">
        <p14:creationId xmlns:p14="http://schemas.microsoft.com/office/powerpoint/2010/main" val="4724086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7376" y="113334"/>
            <a:ext cx="4028912" cy="6145798"/>
          </a:xfrm>
          <a:prstGeom prst="rect">
            <a:avLst/>
          </a:prstGeom>
        </p:spPr>
      </p:pic>
      <p:sp>
        <p:nvSpPr>
          <p:cNvPr id="3" name="TextBox 2"/>
          <p:cNvSpPr txBox="1"/>
          <p:nvPr/>
        </p:nvSpPr>
        <p:spPr>
          <a:xfrm>
            <a:off x="218942" y="6387921"/>
            <a:ext cx="7456868" cy="309093"/>
          </a:xfrm>
          <a:prstGeom prst="rect">
            <a:avLst/>
          </a:prstGeom>
          <a:noFill/>
        </p:spPr>
        <p:txBody>
          <a:bodyPr wrap="square" rtlCol="0">
            <a:spAutoFit/>
          </a:bodyPr>
          <a:lstStyle/>
          <a:p>
            <a:r>
              <a:rPr lang="en-US" sz="1400" i="1" dirty="0" smtClean="0">
                <a:latin typeface="Trebuchet MS" panose="020B0603020202020204" pitchFamily="34" charset="0"/>
              </a:rPr>
              <a:t>Images </a:t>
            </a:r>
            <a:r>
              <a:rPr lang="en-US" sz="1400" i="1" dirty="0">
                <a:latin typeface="Trebuchet MS" panose="020B0603020202020204" pitchFamily="34" charset="0"/>
              </a:rPr>
              <a:t>from </a:t>
            </a:r>
            <a:r>
              <a:rPr lang="en-US" sz="1400" i="1" dirty="0" smtClean="0">
                <a:latin typeface="Trebuchet MS" panose="020B0603020202020204" pitchFamily="34" charset="0"/>
              </a:rPr>
              <a:t>“Chemistry: A Molecular Approach”, </a:t>
            </a:r>
            <a:r>
              <a:rPr lang="en-US" sz="1400" i="1" dirty="0" err="1" smtClean="0">
                <a:latin typeface="Trebuchet MS" panose="020B0603020202020204" pitchFamily="34" charset="0"/>
              </a:rPr>
              <a:t>Tro</a:t>
            </a:r>
            <a:r>
              <a:rPr lang="en-US" sz="1400" i="1" dirty="0" smtClean="0">
                <a:latin typeface="Trebuchet MS" panose="020B0603020202020204" pitchFamily="34" charset="0"/>
              </a:rPr>
              <a:t>, 3</a:t>
            </a:r>
            <a:r>
              <a:rPr lang="en-US" sz="1400" i="1" baseline="30000" dirty="0" smtClean="0">
                <a:latin typeface="Trebuchet MS" panose="020B0603020202020204" pitchFamily="34" charset="0"/>
              </a:rPr>
              <a:t>rd</a:t>
            </a:r>
            <a:r>
              <a:rPr lang="en-US" sz="1400" i="1" dirty="0" smtClean="0">
                <a:latin typeface="Trebuchet MS" panose="020B0603020202020204" pitchFamily="34" charset="0"/>
              </a:rPr>
              <a:t> </a:t>
            </a:r>
            <a:r>
              <a:rPr lang="en-US" sz="1400" i="1" dirty="0" err="1" smtClean="0">
                <a:latin typeface="Trebuchet MS" panose="020B0603020202020204" pitchFamily="34" charset="0"/>
              </a:rPr>
              <a:t>ed</a:t>
            </a:r>
            <a:endParaRPr lang="en-US" sz="1400" i="1" dirty="0">
              <a:latin typeface="Trebuchet MS" panose="020B0603020202020204" pitchFamily="34" charset="0"/>
            </a:endParaRPr>
          </a:p>
        </p:txBody>
      </p:sp>
      <p:sp>
        <p:nvSpPr>
          <p:cNvPr id="4" name="TextBox 3"/>
          <p:cNvSpPr txBox="1"/>
          <p:nvPr/>
        </p:nvSpPr>
        <p:spPr>
          <a:xfrm>
            <a:off x="412124" y="450760"/>
            <a:ext cx="3090930" cy="1815882"/>
          </a:xfrm>
          <a:prstGeom prst="rect">
            <a:avLst/>
          </a:prstGeom>
          <a:noFill/>
        </p:spPr>
        <p:txBody>
          <a:bodyPr wrap="square" rtlCol="0">
            <a:spAutoFit/>
          </a:bodyPr>
          <a:lstStyle/>
          <a:p>
            <a:r>
              <a:rPr lang="en-US" sz="1600" dirty="0" smtClean="0">
                <a:latin typeface="Georgia" panose="02040502050405020303" pitchFamily="18" charset="0"/>
                <a:cs typeface="MV Boli" panose="02000500030200090000" pitchFamily="2" charset="0"/>
              </a:rPr>
              <a:t>Each of these conditions represents a </a:t>
            </a:r>
            <a:r>
              <a:rPr lang="en-US" sz="1600" dirty="0" err="1" smtClean="0">
                <a:latin typeface="Georgia" panose="02040502050405020303" pitchFamily="18" charset="0"/>
                <a:cs typeface="MV Boli" panose="02000500030200090000" pitchFamily="2" charset="0"/>
              </a:rPr>
              <a:t>macrostate</a:t>
            </a:r>
            <a:endParaRPr lang="en-US" sz="1600" dirty="0" smtClean="0">
              <a:latin typeface="Georgia" panose="02040502050405020303" pitchFamily="18" charset="0"/>
              <a:cs typeface="MV Boli" panose="02000500030200090000" pitchFamily="2" charset="0"/>
            </a:endParaRPr>
          </a:p>
          <a:p>
            <a:endParaRPr lang="en-US" sz="1600" dirty="0">
              <a:latin typeface="Georgia" panose="02040502050405020303" pitchFamily="18" charset="0"/>
              <a:cs typeface="MV Boli" panose="02000500030200090000" pitchFamily="2" charset="0"/>
            </a:endParaRPr>
          </a:p>
          <a:p>
            <a:r>
              <a:rPr lang="en-US" sz="1600" dirty="0" smtClean="0">
                <a:latin typeface="Georgia" panose="02040502050405020303" pitchFamily="18" charset="0"/>
                <a:cs typeface="MV Boli" panose="02000500030200090000" pitchFamily="2" charset="0"/>
              </a:rPr>
              <a:t>If we label the atoms, how many arrangements, or microstates, can we make that result in each </a:t>
            </a:r>
            <a:r>
              <a:rPr lang="en-US" sz="1600" dirty="0" err="1" smtClean="0">
                <a:latin typeface="Georgia" panose="02040502050405020303" pitchFamily="18" charset="0"/>
                <a:cs typeface="MV Boli" panose="02000500030200090000" pitchFamily="2" charset="0"/>
              </a:rPr>
              <a:t>macrostate</a:t>
            </a:r>
            <a:r>
              <a:rPr lang="en-US" sz="1600" dirty="0" smtClean="0">
                <a:latin typeface="Georgia" panose="02040502050405020303" pitchFamily="18" charset="0"/>
                <a:cs typeface="MV Boli" panose="02000500030200090000" pitchFamily="2" charset="0"/>
              </a:rPr>
              <a:t>?</a:t>
            </a:r>
          </a:p>
        </p:txBody>
      </p:sp>
    </p:spTree>
    <p:extLst>
      <p:ext uri="{BB962C8B-B14F-4D97-AF65-F5344CB8AC3E}">
        <p14:creationId xmlns:p14="http://schemas.microsoft.com/office/powerpoint/2010/main" val="17296661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8648" y="560961"/>
            <a:ext cx="8534400" cy="334060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2738" y="4072128"/>
            <a:ext cx="8534400" cy="2785872"/>
          </a:xfrm>
          <a:prstGeom prst="rect">
            <a:avLst/>
          </a:prstGeom>
        </p:spPr>
      </p:pic>
      <p:sp>
        <p:nvSpPr>
          <p:cNvPr id="4" name="TextBox 3"/>
          <p:cNvSpPr txBox="1"/>
          <p:nvPr/>
        </p:nvSpPr>
        <p:spPr>
          <a:xfrm>
            <a:off x="218942" y="6387921"/>
            <a:ext cx="7456868" cy="309093"/>
          </a:xfrm>
          <a:prstGeom prst="rect">
            <a:avLst/>
          </a:prstGeom>
          <a:noFill/>
        </p:spPr>
        <p:txBody>
          <a:bodyPr wrap="square" rtlCol="0">
            <a:spAutoFit/>
          </a:bodyPr>
          <a:lstStyle/>
          <a:p>
            <a:r>
              <a:rPr lang="en-US" sz="1400" i="1" dirty="0" smtClean="0">
                <a:latin typeface="Trebuchet MS" panose="020B0603020202020204" pitchFamily="34" charset="0"/>
              </a:rPr>
              <a:t>Images </a:t>
            </a:r>
            <a:r>
              <a:rPr lang="en-US" sz="1400" i="1" dirty="0">
                <a:latin typeface="Trebuchet MS" panose="020B0603020202020204" pitchFamily="34" charset="0"/>
              </a:rPr>
              <a:t>from </a:t>
            </a:r>
            <a:r>
              <a:rPr lang="en-US" sz="1400" i="1" dirty="0" smtClean="0">
                <a:latin typeface="Trebuchet MS" panose="020B0603020202020204" pitchFamily="34" charset="0"/>
              </a:rPr>
              <a:t>“Chemistry: A Molecular Approach”, </a:t>
            </a:r>
            <a:r>
              <a:rPr lang="en-US" sz="1400" i="1" dirty="0" err="1" smtClean="0">
                <a:latin typeface="Trebuchet MS" panose="020B0603020202020204" pitchFamily="34" charset="0"/>
              </a:rPr>
              <a:t>Tro</a:t>
            </a:r>
            <a:r>
              <a:rPr lang="en-US" sz="1400" i="1" dirty="0" smtClean="0">
                <a:latin typeface="Trebuchet MS" panose="020B0603020202020204" pitchFamily="34" charset="0"/>
              </a:rPr>
              <a:t>, 3</a:t>
            </a:r>
            <a:r>
              <a:rPr lang="en-US" sz="1400" i="1" baseline="30000" dirty="0" smtClean="0">
                <a:latin typeface="Trebuchet MS" panose="020B0603020202020204" pitchFamily="34" charset="0"/>
              </a:rPr>
              <a:t>rd</a:t>
            </a:r>
            <a:r>
              <a:rPr lang="en-US" sz="1400" i="1" dirty="0" smtClean="0">
                <a:latin typeface="Trebuchet MS" panose="020B0603020202020204" pitchFamily="34" charset="0"/>
              </a:rPr>
              <a:t> </a:t>
            </a:r>
            <a:r>
              <a:rPr lang="en-US" sz="1400" i="1" dirty="0" err="1" smtClean="0">
                <a:latin typeface="Trebuchet MS" panose="020B0603020202020204" pitchFamily="34" charset="0"/>
              </a:rPr>
              <a:t>ed</a:t>
            </a:r>
            <a:endParaRPr lang="en-US" sz="1400" i="1" dirty="0">
              <a:latin typeface="Trebuchet MS" panose="020B0603020202020204" pitchFamily="34" charset="0"/>
            </a:endParaRPr>
          </a:p>
        </p:txBody>
      </p:sp>
      <p:sp>
        <p:nvSpPr>
          <p:cNvPr id="5" name="TextBox 4"/>
          <p:cNvSpPr txBox="1"/>
          <p:nvPr/>
        </p:nvSpPr>
        <p:spPr>
          <a:xfrm>
            <a:off x="10573555" y="1068946"/>
            <a:ext cx="1455313" cy="2554545"/>
          </a:xfrm>
          <a:prstGeom prst="rect">
            <a:avLst/>
          </a:prstGeom>
          <a:noFill/>
        </p:spPr>
        <p:txBody>
          <a:bodyPr wrap="square" rtlCol="0">
            <a:spAutoFit/>
          </a:bodyPr>
          <a:lstStyle/>
          <a:p>
            <a:r>
              <a:rPr lang="en-US" sz="1600" dirty="0" smtClean="0">
                <a:latin typeface="Georgia" panose="02040502050405020303" pitchFamily="18" charset="0"/>
                <a:cs typeface="MV Boli" panose="02000500030200090000" pitchFamily="2" charset="0"/>
              </a:rPr>
              <a:t>There is only one microstate way to make </a:t>
            </a:r>
            <a:r>
              <a:rPr lang="en-US" sz="1600" dirty="0" err="1" smtClean="0">
                <a:latin typeface="Georgia" panose="02040502050405020303" pitchFamily="18" charset="0"/>
                <a:cs typeface="MV Boli" panose="02000500030200090000" pitchFamily="2" charset="0"/>
              </a:rPr>
              <a:t>macrostate</a:t>
            </a:r>
            <a:r>
              <a:rPr lang="en-US" sz="1600" dirty="0" smtClean="0">
                <a:latin typeface="Georgia" panose="02040502050405020303" pitchFamily="18" charset="0"/>
                <a:cs typeface="MV Boli" panose="02000500030200090000" pitchFamily="2" charset="0"/>
              </a:rPr>
              <a:t> A, and there is only one microstate way to make </a:t>
            </a:r>
            <a:r>
              <a:rPr lang="en-US" sz="1600" dirty="0" err="1" smtClean="0">
                <a:latin typeface="Georgia" panose="02040502050405020303" pitchFamily="18" charset="0"/>
                <a:cs typeface="MV Boli" panose="02000500030200090000" pitchFamily="2" charset="0"/>
              </a:rPr>
              <a:t>macrostate</a:t>
            </a:r>
            <a:r>
              <a:rPr lang="en-US" sz="1600" dirty="0" smtClean="0">
                <a:latin typeface="Georgia" panose="02040502050405020303" pitchFamily="18" charset="0"/>
                <a:cs typeface="MV Boli" panose="02000500030200090000" pitchFamily="2" charset="0"/>
              </a:rPr>
              <a:t> B</a:t>
            </a:r>
            <a:endParaRPr lang="en-US" sz="1600" dirty="0">
              <a:latin typeface="Georgia" panose="02040502050405020303" pitchFamily="18" charset="0"/>
              <a:cs typeface="MV Boli" panose="02000500030200090000" pitchFamily="2" charset="0"/>
            </a:endParaRPr>
          </a:p>
        </p:txBody>
      </p:sp>
    </p:spTree>
    <p:extLst>
      <p:ext uri="{BB962C8B-B14F-4D97-AF65-F5344CB8AC3E}">
        <p14:creationId xmlns:p14="http://schemas.microsoft.com/office/powerpoint/2010/main" val="24801160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381000"/>
            <a:ext cx="8534400" cy="6096000"/>
          </a:xfrm>
          <a:prstGeom prst="rect">
            <a:avLst/>
          </a:prstGeom>
        </p:spPr>
      </p:pic>
      <p:sp>
        <p:nvSpPr>
          <p:cNvPr id="3" name="TextBox 2"/>
          <p:cNvSpPr txBox="1"/>
          <p:nvPr/>
        </p:nvSpPr>
        <p:spPr>
          <a:xfrm>
            <a:off x="218942" y="6387921"/>
            <a:ext cx="7456868" cy="309093"/>
          </a:xfrm>
          <a:prstGeom prst="rect">
            <a:avLst/>
          </a:prstGeom>
          <a:noFill/>
        </p:spPr>
        <p:txBody>
          <a:bodyPr wrap="square" rtlCol="0">
            <a:spAutoFit/>
          </a:bodyPr>
          <a:lstStyle/>
          <a:p>
            <a:r>
              <a:rPr lang="en-US" sz="1400" i="1" dirty="0" smtClean="0">
                <a:latin typeface="Trebuchet MS" panose="020B0603020202020204" pitchFamily="34" charset="0"/>
              </a:rPr>
              <a:t>Images </a:t>
            </a:r>
            <a:r>
              <a:rPr lang="en-US" sz="1400" i="1" dirty="0">
                <a:latin typeface="Trebuchet MS" panose="020B0603020202020204" pitchFamily="34" charset="0"/>
              </a:rPr>
              <a:t>from </a:t>
            </a:r>
            <a:r>
              <a:rPr lang="en-US" sz="1400" i="1" dirty="0" smtClean="0">
                <a:latin typeface="Trebuchet MS" panose="020B0603020202020204" pitchFamily="34" charset="0"/>
              </a:rPr>
              <a:t>“Chemistry: A Molecular Approach”, </a:t>
            </a:r>
            <a:r>
              <a:rPr lang="en-US" sz="1400" i="1" dirty="0" err="1" smtClean="0">
                <a:latin typeface="Trebuchet MS" panose="020B0603020202020204" pitchFamily="34" charset="0"/>
              </a:rPr>
              <a:t>Tro</a:t>
            </a:r>
            <a:r>
              <a:rPr lang="en-US" sz="1400" i="1" dirty="0" smtClean="0">
                <a:latin typeface="Trebuchet MS" panose="020B0603020202020204" pitchFamily="34" charset="0"/>
              </a:rPr>
              <a:t>, 3</a:t>
            </a:r>
            <a:r>
              <a:rPr lang="en-US" sz="1400" i="1" baseline="30000" dirty="0" smtClean="0">
                <a:latin typeface="Trebuchet MS" panose="020B0603020202020204" pitchFamily="34" charset="0"/>
              </a:rPr>
              <a:t>rd</a:t>
            </a:r>
            <a:r>
              <a:rPr lang="en-US" sz="1400" i="1" dirty="0" smtClean="0">
                <a:latin typeface="Trebuchet MS" panose="020B0603020202020204" pitchFamily="34" charset="0"/>
              </a:rPr>
              <a:t> </a:t>
            </a:r>
            <a:r>
              <a:rPr lang="en-US" sz="1400" i="1" dirty="0" err="1" smtClean="0">
                <a:latin typeface="Trebuchet MS" panose="020B0603020202020204" pitchFamily="34" charset="0"/>
              </a:rPr>
              <a:t>ed</a:t>
            </a:r>
            <a:endParaRPr lang="en-US" sz="1400" i="1" dirty="0">
              <a:latin typeface="Trebuchet MS" panose="020B0603020202020204" pitchFamily="34" charset="0"/>
            </a:endParaRPr>
          </a:p>
        </p:txBody>
      </p:sp>
      <p:sp>
        <p:nvSpPr>
          <p:cNvPr id="4" name="TextBox 3"/>
          <p:cNvSpPr txBox="1"/>
          <p:nvPr/>
        </p:nvSpPr>
        <p:spPr>
          <a:xfrm>
            <a:off x="624627" y="2782669"/>
            <a:ext cx="3322749" cy="584775"/>
          </a:xfrm>
          <a:prstGeom prst="rect">
            <a:avLst/>
          </a:prstGeom>
          <a:noFill/>
        </p:spPr>
        <p:txBody>
          <a:bodyPr wrap="square" rtlCol="0">
            <a:spAutoFit/>
          </a:bodyPr>
          <a:lstStyle/>
          <a:p>
            <a:r>
              <a:rPr lang="en-US" sz="1600" dirty="0" smtClean="0">
                <a:latin typeface="Georgia" panose="02040502050405020303" pitchFamily="18" charset="0"/>
                <a:cs typeface="MV Boli" panose="02000500030200090000" pitchFamily="2" charset="0"/>
              </a:rPr>
              <a:t>There are six microstate ways to make </a:t>
            </a:r>
            <a:r>
              <a:rPr lang="en-US" sz="1600" dirty="0" err="1" smtClean="0">
                <a:latin typeface="Georgia" panose="02040502050405020303" pitchFamily="18" charset="0"/>
                <a:cs typeface="MV Boli" panose="02000500030200090000" pitchFamily="2" charset="0"/>
              </a:rPr>
              <a:t>macrostate</a:t>
            </a:r>
            <a:r>
              <a:rPr lang="en-US" sz="1600" dirty="0" smtClean="0">
                <a:latin typeface="Georgia" panose="02040502050405020303" pitchFamily="18" charset="0"/>
                <a:cs typeface="MV Boli" panose="02000500030200090000" pitchFamily="2" charset="0"/>
              </a:rPr>
              <a:t> C!</a:t>
            </a:r>
            <a:endParaRPr lang="en-US" sz="1600" dirty="0">
              <a:latin typeface="Georgia" panose="02040502050405020303" pitchFamily="18" charset="0"/>
              <a:cs typeface="MV Boli" panose="02000500030200090000" pitchFamily="2" charset="0"/>
            </a:endParaRPr>
          </a:p>
        </p:txBody>
      </p:sp>
    </p:spTree>
    <p:extLst>
      <p:ext uri="{BB962C8B-B14F-4D97-AF65-F5344CB8AC3E}">
        <p14:creationId xmlns:p14="http://schemas.microsoft.com/office/powerpoint/2010/main" val="42262392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7376" y="113334"/>
            <a:ext cx="4028912" cy="6145798"/>
          </a:xfrm>
          <a:prstGeom prst="rect">
            <a:avLst/>
          </a:prstGeom>
        </p:spPr>
      </p:pic>
      <p:sp>
        <p:nvSpPr>
          <p:cNvPr id="3" name="TextBox 2"/>
          <p:cNvSpPr txBox="1"/>
          <p:nvPr/>
        </p:nvSpPr>
        <p:spPr>
          <a:xfrm>
            <a:off x="218942" y="6387921"/>
            <a:ext cx="7456868" cy="309093"/>
          </a:xfrm>
          <a:prstGeom prst="rect">
            <a:avLst/>
          </a:prstGeom>
          <a:noFill/>
        </p:spPr>
        <p:txBody>
          <a:bodyPr wrap="square" rtlCol="0">
            <a:spAutoFit/>
          </a:bodyPr>
          <a:lstStyle/>
          <a:p>
            <a:r>
              <a:rPr lang="en-US" sz="1400" i="1" dirty="0" smtClean="0">
                <a:latin typeface="Trebuchet MS" panose="020B0603020202020204" pitchFamily="34" charset="0"/>
              </a:rPr>
              <a:t>Images </a:t>
            </a:r>
            <a:r>
              <a:rPr lang="en-US" sz="1400" i="1" dirty="0">
                <a:latin typeface="Trebuchet MS" panose="020B0603020202020204" pitchFamily="34" charset="0"/>
              </a:rPr>
              <a:t>from </a:t>
            </a:r>
            <a:r>
              <a:rPr lang="en-US" sz="1400" i="1" dirty="0" smtClean="0">
                <a:latin typeface="Trebuchet MS" panose="020B0603020202020204" pitchFamily="34" charset="0"/>
              </a:rPr>
              <a:t>“Chemistry: A Molecular Approach”, </a:t>
            </a:r>
            <a:r>
              <a:rPr lang="en-US" sz="1400" i="1" dirty="0" err="1" smtClean="0">
                <a:latin typeface="Trebuchet MS" panose="020B0603020202020204" pitchFamily="34" charset="0"/>
              </a:rPr>
              <a:t>Tro</a:t>
            </a:r>
            <a:r>
              <a:rPr lang="en-US" sz="1400" i="1" dirty="0" smtClean="0">
                <a:latin typeface="Trebuchet MS" panose="020B0603020202020204" pitchFamily="34" charset="0"/>
              </a:rPr>
              <a:t>, 3</a:t>
            </a:r>
            <a:r>
              <a:rPr lang="en-US" sz="1400" i="1" baseline="30000" dirty="0" smtClean="0">
                <a:latin typeface="Trebuchet MS" panose="020B0603020202020204" pitchFamily="34" charset="0"/>
              </a:rPr>
              <a:t>rd</a:t>
            </a:r>
            <a:r>
              <a:rPr lang="en-US" sz="1400" i="1" dirty="0" smtClean="0">
                <a:latin typeface="Trebuchet MS" panose="020B0603020202020204" pitchFamily="34" charset="0"/>
              </a:rPr>
              <a:t> </a:t>
            </a:r>
            <a:r>
              <a:rPr lang="en-US" sz="1400" i="1" dirty="0" err="1" smtClean="0">
                <a:latin typeface="Trebuchet MS" panose="020B0603020202020204" pitchFamily="34" charset="0"/>
              </a:rPr>
              <a:t>ed</a:t>
            </a:r>
            <a:endParaRPr lang="en-US" sz="1400" i="1" dirty="0">
              <a:latin typeface="Trebuchet MS" panose="020B0603020202020204" pitchFamily="34" charset="0"/>
            </a:endParaRPr>
          </a:p>
        </p:txBody>
      </p:sp>
      <p:sp>
        <p:nvSpPr>
          <p:cNvPr id="4" name="TextBox 3"/>
          <p:cNvSpPr txBox="1"/>
          <p:nvPr/>
        </p:nvSpPr>
        <p:spPr>
          <a:xfrm>
            <a:off x="8474299" y="643944"/>
            <a:ext cx="3090929" cy="1815882"/>
          </a:xfrm>
          <a:prstGeom prst="rect">
            <a:avLst/>
          </a:prstGeom>
          <a:noFill/>
        </p:spPr>
        <p:txBody>
          <a:bodyPr wrap="square" rtlCol="0">
            <a:spAutoFit/>
          </a:bodyPr>
          <a:lstStyle/>
          <a:p>
            <a:r>
              <a:rPr lang="en-US" sz="1600" dirty="0" err="1" smtClean="0">
                <a:latin typeface="Georgia" panose="02040502050405020303" pitchFamily="18" charset="0"/>
                <a:cs typeface="MV Boli" panose="02000500030200090000" pitchFamily="2" charset="0"/>
              </a:rPr>
              <a:t>Macrostate</a:t>
            </a:r>
            <a:r>
              <a:rPr lang="en-US" sz="1600" dirty="0" smtClean="0">
                <a:latin typeface="Georgia" panose="02040502050405020303" pitchFamily="18" charset="0"/>
                <a:cs typeface="MV Boli" panose="02000500030200090000" pitchFamily="2" charset="0"/>
              </a:rPr>
              <a:t> C has higher entropy than </a:t>
            </a:r>
            <a:r>
              <a:rPr lang="en-US" sz="1600" dirty="0" err="1" smtClean="0">
                <a:latin typeface="Georgia" panose="02040502050405020303" pitchFamily="18" charset="0"/>
                <a:cs typeface="MV Boli" panose="02000500030200090000" pitchFamily="2" charset="0"/>
              </a:rPr>
              <a:t>macrostates</a:t>
            </a:r>
            <a:r>
              <a:rPr lang="en-US" sz="1600" dirty="0" smtClean="0">
                <a:latin typeface="Georgia" panose="02040502050405020303" pitchFamily="18" charset="0"/>
                <a:cs typeface="MV Boli" panose="02000500030200090000" pitchFamily="2" charset="0"/>
              </a:rPr>
              <a:t> A &amp; B because there are more microstates that are equivalent to </a:t>
            </a:r>
            <a:r>
              <a:rPr lang="en-US" sz="1600" dirty="0" err="1" smtClean="0">
                <a:latin typeface="Georgia" panose="02040502050405020303" pitchFamily="18" charset="0"/>
                <a:cs typeface="MV Boli" panose="02000500030200090000" pitchFamily="2" charset="0"/>
              </a:rPr>
              <a:t>macrostate</a:t>
            </a:r>
            <a:r>
              <a:rPr lang="en-US" sz="1600" dirty="0" smtClean="0">
                <a:latin typeface="Georgia" panose="02040502050405020303" pitchFamily="18" charset="0"/>
                <a:cs typeface="MV Boli" panose="02000500030200090000" pitchFamily="2" charset="0"/>
              </a:rPr>
              <a:t> C than there are microstates that are equivalent to </a:t>
            </a:r>
            <a:r>
              <a:rPr lang="en-US" sz="1600" dirty="0" err="1" smtClean="0">
                <a:latin typeface="Georgia" panose="02040502050405020303" pitchFamily="18" charset="0"/>
                <a:cs typeface="MV Boli" panose="02000500030200090000" pitchFamily="2" charset="0"/>
              </a:rPr>
              <a:t>macrostate</a:t>
            </a:r>
            <a:r>
              <a:rPr lang="en-US" sz="1600" dirty="0" smtClean="0">
                <a:latin typeface="Georgia" panose="02040502050405020303" pitchFamily="18" charset="0"/>
                <a:cs typeface="MV Boli" panose="02000500030200090000" pitchFamily="2" charset="0"/>
              </a:rPr>
              <a:t> A or </a:t>
            </a:r>
            <a:r>
              <a:rPr lang="en-US" sz="1600" dirty="0" err="1" smtClean="0">
                <a:latin typeface="Georgia" panose="02040502050405020303" pitchFamily="18" charset="0"/>
                <a:cs typeface="MV Boli" panose="02000500030200090000" pitchFamily="2" charset="0"/>
              </a:rPr>
              <a:t>macrostate</a:t>
            </a:r>
            <a:r>
              <a:rPr lang="en-US" sz="1600" dirty="0" smtClean="0">
                <a:latin typeface="Georgia" panose="02040502050405020303" pitchFamily="18" charset="0"/>
                <a:cs typeface="MV Boli" panose="02000500030200090000" pitchFamily="2" charset="0"/>
              </a:rPr>
              <a:t> B</a:t>
            </a:r>
            <a:endParaRPr lang="en-US" sz="1600" dirty="0">
              <a:latin typeface="Georgia" panose="02040502050405020303" pitchFamily="18" charset="0"/>
              <a:cs typeface="MV Boli" panose="02000500030200090000" pitchFamily="2" charset="0"/>
            </a:endParaRPr>
          </a:p>
        </p:txBody>
      </p:sp>
    </p:spTree>
    <p:extLst>
      <p:ext uri="{BB962C8B-B14F-4D97-AF65-F5344CB8AC3E}">
        <p14:creationId xmlns:p14="http://schemas.microsoft.com/office/powerpoint/2010/main" val="29549098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883</TotalTime>
  <Words>1299</Words>
  <Application>Microsoft Office PowerPoint</Application>
  <PresentationFormat>Widescreen</PresentationFormat>
  <Paragraphs>98</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Calibri Light</vt:lpstr>
      <vt:lpstr>Georgia</vt:lpstr>
      <vt:lpstr>MV Boli</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db</dc:creator>
  <cp:lastModifiedBy>db</cp:lastModifiedBy>
  <cp:revision>68</cp:revision>
  <dcterms:created xsi:type="dcterms:W3CDTF">2015-10-13T21:55:11Z</dcterms:created>
  <dcterms:modified xsi:type="dcterms:W3CDTF">2015-10-14T22:23:59Z</dcterms:modified>
</cp:coreProperties>
</file>